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1"/>
  </p:notesMasterIdLst>
  <p:handoutMasterIdLst>
    <p:handoutMasterId r:id="rId42"/>
  </p:handoutMasterIdLst>
  <p:sldIdLst>
    <p:sldId id="411" r:id="rId2"/>
    <p:sldId id="592" r:id="rId3"/>
    <p:sldId id="489" r:id="rId4"/>
    <p:sldId id="490" r:id="rId5"/>
    <p:sldId id="595" r:id="rId6"/>
    <p:sldId id="596" r:id="rId7"/>
    <p:sldId id="597" r:id="rId8"/>
    <p:sldId id="491" r:id="rId9"/>
    <p:sldId id="480" r:id="rId10"/>
    <p:sldId id="494" r:id="rId11"/>
    <p:sldId id="585" r:id="rId12"/>
    <p:sldId id="571" r:id="rId13"/>
    <p:sldId id="572" r:id="rId14"/>
    <p:sldId id="477" r:id="rId15"/>
    <p:sldId id="469" r:id="rId16"/>
    <p:sldId id="594" r:id="rId17"/>
    <p:sldId id="478" r:id="rId18"/>
    <p:sldId id="584" r:id="rId19"/>
    <p:sldId id="474" r:id="rId20"/>
    <p:sldId id="497" r:id="rId21"/>
    <p:sldId id="475" r:id="rId22"/>
    <p:sldId id="598" r:id="rId23"/>
    <p:sldId id="574" r:id="rId24"/>
    <p:sldId id="575" r:id="rId25"/>
    <p:sldId id="576" r:id="rId26"/>
    <p:sldId id="579" r:id="rId27"/>
    <p:sldId id="580" r:id="rId28"/>
    <p:sldId id="581" r:id="rId29"/>
    <p:sldId id="583" r:id="rId30"/>
    <p:sldId id="591" r:id="rId31"/>
    <p:sldId id="587" r:id="rId32"/>
    <p:sldId id="588" r:id="rId33"/>
    <p:sldId id="589" r:id="rId34"/>
    <p:sldId id="455" r:id="rId35"/>
    <p:sldId id="451" r:id="rId36"/>
    <p:sldId id="573" r:id="rId37"/>
    <p:sldId id="488" r:id="rId38"/>
    <p:sldId id="483" r:id="rId39"/>
    <p:sldId id="434" r:id="rId40"/>
  </p:sldIdLst>
  <p:sldSz cx="8999538" cy="6840538"/>
  <p:notesSz cx="6797675" cy="9928225"/>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99"/>
    <a:srgbClr val="C0504D"/>
    <a:srgbClr val="CC3300"/>
    <a:srgbClr val="0084D1"/>
    <a:srgbClr val="004586"/>
    <a:srgbClr val="999999"/>
    <a:srgbClr val="83CA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62979" autoAdjust="0"/>
  </p:normalViewPr>
  <p:slideViewPr>
    <p:cSldViewPr>
      <p:cViewPr>
        <p:scale>
          <a:sx n="80" d="100"/>
          <a:sy n="80" d="100"/>
        </p:scale>
        <p:origin x="-900" y="-72"/>
      </p:cViewPr>
      <p:guideLst>
        <p:guide orient="horz" pos="2160"/>
        <p:guide pos="2880"/>
      </p:guideLst>
    </p:cSldViewPr>
  </p:slideViewPr>
  <p:outlineViewPr>
    <p:cViewPr varScale="1">
      <p:scale>
        <a:sx n="170" d="200"/>
        <a:sy n="170" d="200"/>
      </p:scale>
      <p:origin x="0" y="25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8" y="-102"/>
      </p:cViewPr>
      <p:guideLst>
        <p:guide orient="horz" pos="2674"/>
        <p:guide pos="19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ailid\RMIN\Kasutajad\Kaie.Kyngas\personal\KOV_andmestik_tabel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t-EE"/>
  <c:chart>
    <c:autoTitleDeleted val="1"/>
    <c:plotArea>
      <c:layout/>
      <c:barChart>
        <c:barDir val="col"/>
        <c:grouping val="clustered"/>
        <c:ser>
          <c:idx val="0"/>
          <c:order val="0"/>
          <c:tx>
            <c:strRef>
              <c:f>Sheet1!$M$179</c:f>
              <c:strCache>
                <c:ptCount val="1"/>
                <c:pt idx="0">
                  <c:v>KOVide arv</c:v>
                </c:pt>
              </c:strCache>
            </c:strRef>
          </c:tx>
          <c:spPr>
            <a:solidFill>
              <a:srgbClr val="C0504D"/>
            </a:solidFill>
          </c:spPr>
          <c:dLbls>
            <c:txPr>
              <a:bodyPr/>
              <a:lstStyle/>
              <a:p>
                <a:pPr>
                  <a:defRPr sz="1400"/>
                </a:pPr>
                <a:endParaRPr lang="et-EE"/>
              </a:p>
            </c:txPr>
            <c:showVal val="1"/>
          </c:dLbls>
          <c:cat>
            <c:strRef>
              <c:f>Sheet1!$L$180:$L$190</c:f>
              <c:strCache>
                <c:ptCount val="11"/>
                <c:pt idx="0">
                  <c:v>kuni 999</c:v>
                </c:pt>
                <c:pt idx="1">
                  <c:v>1000-1999</c:v>
                </c:pt>
                <c:pt idx="2">
                  <c:v>2000-2999 </c:v>
                </c:pt>
                <c:pt idx="3">
                  <c:v>3000-3999 </c:v>
                </c:pt>
                <c:pt idx="4">
                  <c:v>4000-4999 </c:v>
                </c:pt>
                <c:pt idx="5">
                  <c:v>5000-5999</c:v>
                </c:pt>
                <c:pt idx="6">
                  <c:v>6000-6999</c:v>
                </c:pt>
                <c:pt idx="7">
                  <c:v>7000-7999</c:v>
                </c:pt>
                <c:pt idx="8">
                  <c:v>8000-8999</c:v>
                </c:pt>
                <c:pt idx="9">
                  <c:v>9000-9999</c:v>
                </c:pt>
                <c:pt idx="10">
                  <c:v>üle 10 000</c:v>
                </c:pt>
              </c:strCache>
            </c:strRef>
          </c:cat>
          <c:val>
            <c:numRef>
              <c:f>Sheet1!$M$180:$M$190</c:f>
              <c:numCache>
                <c:formatCode>0</c:formatCode>
                <c:ptCount val="11"/>
                <c:pt idx="0">
                  <c:v>40</c:v>
                </c:pt>
                <c:pt idx="1">
                  <c:v>71</c:v>
                </c:pt>
                <c:pt idx="2">
                  <c:v>31</c:v>
                </c:pt>
                <c:pt idx="3">
                  <c:v>15</c:v>
                </c:pt>
                <c:pt idx="4">
                  <c:v>15</c:v>
                </c:pt>
                <c:pt idx="5">
                  <c:v>7</c:v>
                </c:pt>
                <c:pt idx="6">
                  <c:v>4</c:v>
                </c:pt>
                <c:pt idx="7">
                  <c:v>5</c:v>
                </c:pt>
                <c:pt idx="8">
                  <c:v>1</c:v>
                </c:pt>
                <c:pt idx="9">
                  <c:v>6</c:v>
                </c:pt>
                <c:pt idx="10">
                  <c:v>18</c:v>
                </c:pt>
              </c:numCache>
            </c:numRef>
          </c:val>
        </c:ser>
        <c:axId val="70802816"/>
        <c:axId val="70825088"/>
      </c:barChart>
      <c:catAx>
        <c:axId val="70802816"/>
        <c:scaling>
          <c:orientation val="minMax"/>
        </c:scaling>
        <c:axPos val="b"/>
        <c:tickLblPos val="nextTo"/>
        <c:txPr>
          <a:bodyPr/>
          <a:lstStyle/>
          <a:p>
            <a:pPr>
              <a:defRPr sz="1400"/>
            </a:pPr>
            <a:endParaRPr lang="et-EE"/>
          </a:p>
        </c:txPr>
        <c:crossAx val="70825088"/>
        <c:crosses val="autoZero"/>
        <c:auto val="1"/>
        <c:lblAlgn val="ctr"/>
        <c:lblOffset val="100"/>
      </c:catAx>
      <c:valAx>
        <c:axId val="70825088"/>
        <c:scaling>
          <c:orientation val="minMax"/>
        </c:scaling>
        <c:axPos val="l"/>
        <c:majorGridlines/>
        <c:numFmt formatCode="0" sourceLinked="1"/>
        <c:tickLblPos val="nextTo"/>
        <c:crossAx val="70802816"/>
        <c:crosses val="autoZero"/>
        <c:crossBetween val="between"/>
      </c:valAx>
    </c:plotArea>
    <c:legend>
      <c:legendPos val="r"/>
      <c:layout/>
      <c:txPr>
        <a:bodyPr/>
        <a:lstStyle/>
        <a:p>
          <a:pPr>
            <a:defRPr sz="1400"/>
          </a:pPr>
          <a:endParaRPr lang="et-EE"/>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0F85E-8EA0-4887-BA88-2CB69CDDE5B8}" type="doc">
      <dgm:prSet loTypeId="urn:microsoft.com/office/officeart/2005/8/layout/arrow2" loCatId="process" qsTypeId="urn:microsoft.com/office/officeart/2005/8/quickstyle/simple1" qsCatId="simple" csTypeId="urn:microsoft.com/office/officeart/2005/8/colors/accent1_2" csCatId="accent1" phldr="1"/>
      <dgm:spPr/>
    </dgm:pt>
    <dgm:pt modelId="{E5FDFF31-C282-4540-8AC8-4C3130487D49}">
      <dgm:prSet phldrT="[Text]" custT="1"/>
      <dgm:spPr/>
      <dgm:t>
        <a:bodyPr/>
        <a:lstStyle/>
        <a:p>
          <a:pPr>
            <a:lnSpc>
              <a:spcPct val="100000"/>
            </a:lnSpc>
            <a:spcAft>
              <a:spcPts val="0"/>
            </a:spcAft>
          </a:pPr>
          <a:r>
            <a:rPr lang="et-EE" sz="2000" dirty="0" smtClean="0">
              <a:latin typeface="+mj-lt"/>
            </a:rPr>
            <a:t>HR kontseptsioon </a:t>
          </a:r>
        </a:p>
        <a:p>
          <a:pPr>
            <a:lnSpc>
              <a:spcPct val="100000"/>
            </a:lnSpc>
            <a:spcAft>
              <a:spcPts val="0"/>
            </a:spcAft>
          </a:pPr>
          <a:r>
            <a:rPr lang="et-EE" sz="2000" dirty="0" smtClean="0">
              <a:latin typeface="+mj-lt"/>
            </a:rPr>
            <a:t>VV-s </a:t>
          </a:r>
          <a:r>
            <a:rPr lang="et-EE" sz="2000" dirty="0" smtClean="0">
              <a:solidFill>
                <a:srgbClr val="0070C0"/>
              </a:solidFill>
              <a:latin typeface="+mj-lt"/>
            </a:rPr>
            <a:t>novembris 2015</a:t>
          </a:r>
          <a:endParaRPr lang="et-EE" sz="2000" dirty="0"/>
        </a:p>
      </dgm:t>
    </dgm:pt>
    <dgm:pt modelId="{742E3AAD-CE9C-4EEE-845F-CE37001284FA}" type="parTrans" cxnId="{0AFB5424-C732-48C8-9860-F58A17FA52E4}">
      <dgm:prSet/>
      <dgm:spPr/>
      <dgm:t>
        <a:bodyPr/>
        <a:lstStyle/>
        <a:p>
          <a:endParaRPr lang="et-EE"/>
        </a:p>
      </dgm:t>
    </dgm:pt>
    <dgm:pt modelId="{F4086AF6-742E-4F01-A0F8-8BDDAB74B3EC}" type="sibTrans" cxnId="{0AFB5424-C732-48C8-9860-F58A17FA52E4}">
      <dgm:prSet/>
      <dgm:spPr/>
      <dgm:t>
        <a:bodyPr/>
        <a:lstStyle/>
        <a:p>
          <a:endParaRPr lang="et-EE"/>
        </a:p>
      </dgm:t>
    </dgm:pt>
    <dgm:pt modelId="{0137E1F6-414F-4406-9115-7C40C91EBE88}">
      <dgm:prSet phldrT="[Text]" custT="1"/>
      <dgm:spPr/>
      <dgm:t>
        <a:bodyPr/>
        <a:lstStyle/>
        <a:p>
          <a:endParaRPr lang="et-EE" sz="2000" dirty="0" smtClean="0">
            <a:solidFill>
              <a:schemeClr val="tx1"/>
            </a:solidFill>
            <a:latin typeface="+mj-lt"/>
          </a:endParaRPr>
        </a:p>
        <a:p>
          <a:r>
            <a:rPr lang="et-EE" sz="2000" dirty="0" smtClean="0">
              <a:solidFill>
                <a:schemeClr val="tx1"/>
              </a:solidFill>
              <a:latin typeface="+mj-lt"/>
            </a:rPr>
            <a:t>           HR seadus  </a:t>
          </a:r>
        </a:p>
        <a:p>
          <a:r>
            <a:rPr lang="et-EE" sz="2000" dirty="0" smtClean="0">
              <a:solidFill>
                <a:schemeClr val="tx1"/>
              </a:solidFill>
              <a:latin typeface="+mj-lt"/>
            </a:rPr>
            <a:t>VV-s </a:t>
          </a:r>
          <a:r>
            <a:rPr lang="et-EE" sz="2000" dirty="0" smtClean="0">
              <a:solidFill>
                <a:srgbClr val="0070C0"/>
              </a:solidFill>
              <a:latin typeface="+mj-lt"/>
            </a:rPr>
            <a:t>märts 2016) </a:t>
          </a:r>
          <a:r>
            <a:rPr lang="et-EE" sz="1400" dirty="0" smtClean="0">
              <a:solidFill>
                <a:schemeClr val="tx1"/>
              </a:solidFill>
            </a:rPr>
            <a:t>reguleerib: </a:t>
          </a:r>
        </a:p>
        <a:p>
          <a:r>
            <a:rPr lang="et-EE" sz="1400" dirty="0" smtClean="0">
              <a:solidFill>
                <a:schemeClr val="tx1"/>
              </a:solidFill>
            </a:rPr>
            <a:t>VV algatatud ühinemistega seonduvad erisused (ETHS, KOVVS muudatused)</a:t>
          </a:r>
        </a:p>
        <a:p>
          <a:r>
            <a:rPr lang="et-EE" sz="1400" dirty="0" smtClean="0">
              <a:solidFill>
                <a:schemeClr val="tx1"/>
              </a:solidFill>
            </a:rPr>
            <a:t>kriteeriumid &amp; erandid</a:t>
          </a:r>
          <a:endParaRPr lang="et-EE" sz="1400" dirty="0"/>
        </a:p>
      </dgm:t>
    </dgm:pt>
    <dgm:pt modelId="{12E5BC70-800E-4662-849C-7F13940C4502}" type="parTrans" cxnId="{A1EDD210-4F23-4FE0-9D1A-BE2082FC86D5}">
      <dgm:prSet/>
      <dgm:spPr/>
      <dgm:t>
        <a:bodyPr/>
        <a:lstStyle/>
        <a:p>
          <a:endParaRPr lang="et-EE"/>
        </a:p>
      </dgm:t>
    </dgm:pt>
    <dgm:pt modelId="{1CC5F8CD-920F-4F0D-91E2-EAFA95E21C22}" type="sibTrans" cxnId="{A1EDD210-4F23-4FE0-9D1A-BE2082FC86D5}">
      <dgm:prSet/>
      <dgm:spPr/>
      <dgm:t>
        <a:bodyPr/>
        <a:lstStyle/>
        <a:p>
          <a:endParaRPr lang="et-EE"/>
        </a:p>
      </dgm:t>
    </dgm:pt>
    <dgm:pt modelId="{107B9943-9C1F-4426-A6F8-135CABE3B922}">
      <dgm:prSet phldrT="[Text]" custT="1"/>
      <dgm:spPr/>
      <dgm:t>
        <a:bodyPr/>
        <a:lstStyle/>
        <a:p>
          <a:r>
            <a:rPr lang="et-EE" sz="2000" dirty="0" smtClean="0">
              <a:solidFill>
                <a:schemeClr val="tx1"/>
              </a:solidFill>
            </a:rPr>
            <a:t>Valdkonnaseaduste muudatused</a:t>
          </a:r>
        </a:p>
        <a:p>
          <a:r>
            <a:rPr lang="et-EE" sz="2000" dirty="0" smtClean="0">
              <a:solidFill>
                <a:srgbClr val="0070C0"/>
              </a:solidFill>
            </a:rPr>
            <a:t>VV-s 2016, jõustuvad 1.1.2018</a:t>
          </a:r>
          <a:endParaRPr lang="et-EE" sz="1400" dirty="0" smtClean="0">
            <a:solidFill>
              <a:srgbClr val="0070C0"/>
            </a:solidFill>
          </a:endParaRPr>
        </a:p>
        <a:p>
          <a:r>
            <a:rPr lang="et-EE" sz="1400" dirty="0" smtClean="0"/>
            <a:t>KOV koostöö - Ühisasutuse regulatsioon (KOKS)</a:t>
          </a:r>
        </a:p>
        <a:p>
          <a:r>
            <a:rPr lang="et-EE" sz="1400" dirty="0" smtClean="0"/>
            <a:t>ülesannete üleandmine (maakonna arengukava, ettevõtlus, ühistransport?) maakondliku OVL reorganiseerimine (KOLS)</a:t>
          </a:r>
        </a:p>
        <a:p>
          <a:r>
            <a:rPr lang="et-EE" sz="1400" dirty="0" smtClean="0"/>
            <a:t>rahastamiskorralduse muudatused </a:t>
          </a:r>
        </a:p>
        <a:p>
          <a:r>
            <a:rPr lang="et-EE" sz="1400" dirty="0" smtClean="0"/>
            <a:t>MV järelevalve</a:t>
          </a:r>
          <a:endParaRPr lang="et-EE" sz="1400" dirty="0"/>
        </a:p>
      </dgm:t>
    </dgm:pt>
    <dgm:pt modelId="{41712295-BE0B-40D4-943B-36E3617BC81F}" type="parTrans" cxnId="{CBD537C5-CB9F-4774-824D-CF8D9A00E75C}">
      <dgm:prSet/>
      <dgm:spPr/>
      <dgm:t>
        <a:bodyPr/>
        <a:lstStyle/>
        <a:p>
          <a:endParaRPr lang="et-EE"/>
        </a:p>
      </dgm:t>
    </dgm:pt>
    <dgm:pt modelId="{6905F64A-F7C1-4FE9-8529-E5E245D9A565}" type="sibTrans" cxnId="{CBD537C5-CB9F-4774-824D-CF8D9A00E75C}">
      <dgm:prSet/>
      <dgm:spPr/>
      <dgm:t>
        <a:bodyPr/>
        <a:lstStyle/>
        <a:p>
          <a:endParaRPr lang="et-EE"/>
        </a:p>
      </dgm:t>
    </dgm:pt>
    <dgm:pt modelId="{9C237E7C-B69F-4A45-804C-A487521DDAE3}" type="pres">
      <dgm:prSet presAssocID="{99A0F85E-8EA0-4887-BA88-2CB69CDDE5B8}" presName="arrowDiagram" presStyleCnt="0">
        <dgm:presLayoutVars>
          <dgm:chMax val="5"/>
          <dgm:dir/>
          <dgm:resizeHandles val="exact"/>
        </dgm:presLayoutVars>
      </dgm:prSet>
      <dgm:spPr/>
    </dgm:pt>
    <dgm:pt modelId="{1117B812-D466-4207-8F6F-2B6178E246A9}" type="pres">
      <dgm:prSet presAssocID="{99A0F85E-8EA0-4887-BA88-2CB69CDDE5B8}" presName="arrow" presStyleLbl="bgShp" presStyleIdx="0" presStyleCnt="1" custScaleX="126020" custLinFactNeighborX="-13023"/>
      <dgm:spPr/>
    </dgm:pt>
    <dgm:pt modelId="{A8B3D7E1-9D56-4C70-907F-A2B1FA5AB218}" type="pres">
      <dgm:prSet presAssocID="{99A0F85E-8EA0-4887-BA88-2CB69CDDE5B8}" presName="arrowDiagram3" presStyleCnt="0"/>
      <dgm:spPr/>
    </dgm:pt>
    <dgm:pt modelId="{2BBE3896-7EF7-4313-88FF-BAAA6D9293BD}" type="pres">
      <dgm:prSet presAssocID="{E5FDFF31-C282-4540-8AC8-4C3130487D49}" presName="bullet3a" presStyleLbl="node1" presStyleIdx="0" presStyleCnt="3" custLinFactX="-226263" custLinFactY="40319" custLinFactNeighborX="-300000" custLinFactNeighborY="100000"/>
      <dgm:spPr/>
    </dgm:pt>
    <dgm:pt modelId="{A767EE34-7320-4C4C-9CC6-44CBB98B9EA5}" type="pres">
      <dgm:prSet presAssocID="{E5FDFF31-C282-4540-8AC8-4C3130487D49}" presName="textBox3a" presStyleLbl="revTx" presStyleIdx="0" presStyleCnt="3" custScaleX="175601" custScaleY="81562" custLinFactNeighborX="-65389" custLinFactNeighborY="-61505">
        <dgm:presLayoutVars>
          <dgm:bulletEnabled val="1"/>
        </dgm:presLayoutVars>
      </dgm:prSet>
      <dgm:spPr/>
      <dgm:t>
        <a:bodyPr/>
        <a:lstStyle/>
        <a:p>
          <a:endParaRPr lang="et-EE"/>
        </a:p>
      </dgm:t>
    </dgm:pt>
    <dgm:pt modelId="{B0AA0416-33CB-4965-AD1B-A8A0F4C68888}" type="pres">
      <dgm:prSet presAssocID="{0137E1F6-414F-4406-9115-7C40C91EBE88}" presName="bullet3b" presStyleLbl="node1" presStyleIdx="1" presStyleCnt="3"/>
      <dgm:spPr/>
    </dgm:pt>
    <dgm:pt modelId="{9CF95869-95D9-4231-8DA6-37A1FB3C6B51}" type="pres">
      <dgm:prSet presAssocID="{0137E1F6-414F-4406-9115-7C40C91EBE88}" presName="textBox3b" presStyleLbl="revTx" presStyleIdx="1" presStyleCnt="3" custScaleX="128129" custScaleY="111799" custLinFactNeighborX="-20324" custLinFactNeighborY="-18055">
        <dgm:presLayoutVars>
          <dgm:bulletEnabled val="1"/>
        </dgm:presLayoutVars>
      </dgm:prSet>
      <dgm:spPr/>
      <dgm:t>
        <a:bodyPr/>
        <a:lstStyle/>
        <a:p>
          <a:endParaRPr lang="et-EE"/>
        </a:p>
      </dgm:t>
    </dgm:pt>
    <dgm:pt modelId="{DE3C9B61-F470-4FC7-8E55-3815C8874B73}" type="pres">
      <dgm:prSet presAssocID="{107B9943-9C1F-4426-A6F8-135CABE3B922}" presName="bullet3c" presStyleLbl="node1" presStyleIdx="2" presStyleCnt="3"/>
      <dgm:spPr/>
    </dgm:pt>
    <dgm:pt modelId="{C6BE4A51-F478-4C11-98CF-E0C1E20E3153}" type="pres">
      <dgm:prSet presAssocID="{107B9943-9C1F-4426-A6F8-135CABE3B922}" presName="textBox3c" presStyleLbl="revTx" presStyleIdx="2" presStyleCnt="3" custScaleX="184444" custLinFactNeighborX="46882" custLinFactNeighborY="-10492">
        <dgm:presLayoutVars>
          <dgm:bulletEnabled val="1"/>
        </dgm:presLayoutVars>
      </dgm:prSet>
      <dgm:spPr/>
      <dgm:t>
        <a:bodyPr/>
        <a:lstStyle/>
        <a:p>
          <a:endParaRPr lang="et-EE"/>
        </a:p>
      </dgm:t>
    </dgm:pt>
  </dgm:ptLst>
  <dgm:cxnLst>
    <dgm:cxn modelId="{B49BDE33-14D1-4EA5-B7D2-37CAC97CE999}" type="presOf" srcId="{0137E1F6-414F-4406-9115-7C40C91EBE88}" destId="{9CF95869-95D9-4231-8DA6-37A1FB3C6B51}" srcOrd="0" destOrd="0" presId="urn:microsoft.com/office/officeart/2005/8/layout/arrow2"/>
    <dgm:cxn modelId="{344D21F6-B942-4AB2-AE0C-E1CF55A94958}" type="presOf" srcId="{99A0F85E-8EA0-4887-BA88-2CB69CDDE5B8}" destId="{9C237E7C-B69F-4A45-804C-A487521DDAE3}" srcOrd="0" destOrd="0" presId="urn:microsoft.com/office/officeart/2005/8/layout/arrow2"/>
    <dgm:cxn modelId="{CBD537C5-CB9F-4774-824D-CF8D9A00E75C}" srcId="{99A0F85E-8EA0-4887-BA88-2CB69CDDE5B8}" destId="{107B9943-9C1F-4426-A6F8-135CABE3B922}" srcOrd="2" destOrd="0" parTransId="{41712295-BE0B-40D4-943B-36E3617BC81F}" sibTransId="{6905F64A-F7C1-4FE9-8529-E5E245D9A565}"/>
    <dgm:cxn modelId="{0AFB5424-C732-48C8-9860-F58A17FA52E4}" srcId="{99A0F85E-8EA0-4887-BA88-2CB69CDDE5B8}" destId="{E5FDFF31-C282-4540-8AC8-4C3130487D49}" srcOrd="0" destOrd="0" parTransId="{742E3AAD-CE9C-4EEE-845F-CE37001284FA}" sibTransId="{F4086AF6-742E-4F01-A0F8-8BDDAB74B3EC}"/>
    <dgm:cxn modelId="{56B89085-BCDB-4758-BA20-57F417E6CFD2}" type="presOf" srcId="{107B9943-9C1F-4426-A6F8-135CABE3B922}" destId="{C6BE4A51-F478-4C11-98CF-E0C1E20E3153}" srcOrd="0" destOrd="0" presId="urn:microsoft.com/office/officeart/2005/8/layout/arrow2"/>
    <dgm:cxn modelId="{7EF4ECAE-8B48-4FFA-8FD8-3FEB04A90574}" type="presOf" srcId="{E5FDFF31-C282-4540-8AC8-4C3130487D49}" destId="{A767EE34-7320-4C4C-9CC6-44CBB98B9EA5}" srcOrd="0" destOrd="0" presId="urn:microsoft.com/office/officeart/2005/8/layout/arrow2"/>
    <dgm:cxn modelId="{A1EDD210-4F23-4FE0-9D1A-BE2082FC86D5}" srcId="{99A0F85E-8EA0-4887-BA88-2CB69CDDE5B8}" destId="{0137E1F6-414F-4406-9115-7C40C91EBE88}" srcOrd="1" destOrd="0" parTransId="{12E5BC70-800E-4662-849C-7F13940C4502}" sibTransId="{1CC5F8CD-920F-4F0D-91E2-EAFA95E21C22}"/>
    <dgm:cxn modelId="{17BFD4C4-92FD-4365-9F24-E5ADD97E7175}" type="presParOf" srcId="{9C237E7C-B69F-4A45-804C-A487521DDAE3}" destId="{1117B812-D466-4207-8F6F-2B6178E246A9}" srcOrd="0" destOrd="0" presId="urn:microsoft.com/office/officeart/2005/8/layout/arrow2"/>
    <dgm:cxn modelId="{C8E20558-B481-4B08-B7B1-9948D3487A5B}" type="presParOf" srcId="{9C237E7C-B69F-4A45-804C-A487521DDAE3}" destId="{A8B3D7E1-9D56-4C70-907F-A2B1FA5AB218}" srcOrd="1" destOrd="0" presId="urn:microsoft.com/office/officeart/2005/8/layout/arrow2"/>
    <dgm:cxn modelId="{74E06D0D-2042-410E-8D69-237358EE52F2}" type="presParOf" srcId="{A8B3D7E1-9D56-4C70-907F-A2B1FA5AB218}" destId="{2BBE3896-7EF7-4313-88FF-BAAA6D9293BD}" srcOrd="0" destOrd="0" presId="urn:microsoft.com/office/officeart/2005/8/layout/arrow2"/>
    <dgm:cxn modelId="{AE2B8E24-1F6A-4150-BD9B-097D05224BC6}" type="presParOf" srcId="{A8B3D7E1-9D56-4C70-907F-A2B1FA5AB218}" destId="{A767EE34-7320-4C4C-9CC6-44CBB98B9EA5}" srcOrd="1" destOrd="0" presId="urn:microsoft.com/office/officeart/2005/8/layout/arrow2"/>
    <dgm:cxn modelId="{BF7A4342-6DD2-433E-8880-BA8A2512302F}" type="presParOf" srcId="{A8B3D7E1-9D56-4C70-907F-A2B1FA5AB218}" destId="{B0AA0416-33CB-4965-AD1B-A8A0F4C68888}" srcOrd="2" destOrd="0" presId="urn:microsoft.com/office/officeart/2005/8/layout/arrow2"/>
    <dgm:cxn modelId="{A397C967-622E-4737-B67C-7673B6CC32AF}" type="presParOf" srcId="{A8B3D7E1-9D56-4C70-907F-A2B1FA5AB218}" destId="{9CF95869-95D9-4231-8DA6-37A1FB3C6B51}" srcOrd="3" destOrd="0" presId="urn:microsoft.com/office/officeart/2005/8/layout/arrow2"/>
    <dgm:cxn modelId="{58808A55-B7E3-460B-B8BA-79BBA3DE1961}" type="presParOf" srcId="{A8B3D7E1-9D56-4C70-907F-A2B1FA5AB218}" destId="{DE3C9B61-F470-4FC7-8E55-3815C8874B73}" srcOrd="4" destOrd="0" presId="urn:microsoft.com/office/officeart/2005/8/layout/arrow2"/>
    <dgm:cxn modelId="{8DCED0DD-D23D-4E78-B252-1C08BB7B5706}" type="presParOf" srcId="{A8B3D7E1-9D56-4C70-907F-A2B1FA5AB218}" destId="{C6BE4A51-F478-4C11-98CF-E0C1E20E3153}"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7B812-D466-4207-8F6F-2B6178E246A9}">
      <dsp:nvSpPr>
        <dsp:cNvPr id="0" name=""/>
        <dsp:cNvSpPr/>
      </dsp:nvSpPr>
      <dsp:spPr>
        <a:xfrm>
          <a:off x="0" y="-64183"/>
          <a:ext cx="8064866" cy="39997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E3896-7EF7-4313-88FF-BAAA6D9293BD}">
      <dsp:nvSpPr>
        <dsp:cNvPr id="0" name=""/>
        <dsp:cNvSpPr/>
      </dsp:nvSpPr>
      <dsp:spPr>
        <a:xfrm>
          <a:off x="769713" y="2929954"/>
          <a:ext cx="166391" cy="1663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7EE34-7320-4C4C-9CC6-44CBB98B9EA5}">
      <dsp:nvSpPr>
        <dsp:cNvPr id="0" name=""/>
        <dsp:cNvSpPr/>
      </dsp:nvSpPr>
      <dsp:spPr>
        <a:xfrm>
          <a:off x="189883" y="2175275"/>
          <a:ext cx="2618427" cy="94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7" tIns="0" rIns="0" bIns="0" numCol="1" spcCol="1270" anchor="t" anchorCtr="0">
          <a:noAutofit/>
        </a:bodyPr>
        <a:lstStyle/>
        <a:p>
          <a:pPr lvl="0" algn="l" defTabSz="889000">
            <a:lnSpc>
              <a:spcPct val="100000"/>
            </a:lnSpc>
            <a:spcBef>
              <a:spcPct val="0"/>
            </a:spcBef>
            <a:spcAft>
              <a:spcPts val="0"/>
            </a:spcAft>
          </a:pPr>
          <a:r>
            <a:rPr lang="et-EE" sz="2000" kern="1200" dirty="0" smtClean="0">
              <a:latin typeface="+mj-lt"/>
            </a:rPr>
            <a:t>HR kontseptsioon </a:t>
          </a:r>
        </a:p>
        <a:p>
          <a:pPr lvl="0" algn="l" defTabSz="889000">
            <a:lnSpc>
              <a:spcPct val="100000"/>
            </a:lnSpc>
            <a:spcBef>
              <a:spcPct val="0"/>
            </a:spcBef>
            <a:spcAft>
              <a:spcPts val="0"/>
            </a:spcAft>
          </a:pPr>
          <a:r>
            <a:rPr lang="et-EE" sz="2000" kern="1200" dirty="0" smtClean="0">
              <a:latin typeface="+mj-lt"/>
            </a:rPr>
            <a:t>VV-s </a:t>
          </a:r>
          <a:r>
            <a:rPr lang="et-EE" sz="2000" kern="1200" dirty="0" smtClean="0">
              <a:solidFill>
                <a:srgbClr val="0070C0"/>
              </a:solidFill>
              <a:latin typeface="+mj-lt"/>
            </a:rPr>
            <a:t>novembris 2015</a:t>
          </a:r>
          <a:endParaRPr lang="et-EE" sz="2000" kern="1200" dirty="0"/>
        </a:p>
      </dsp:txBody>
      <dsp:txXfrm>
        <a:off x="189883" y="2175275"/>
        <a:ext cx="2618427" cy="942808"/>
      </dsp:txXfrm>
    </dsp:sp>
    <dsp:sp modelId="{B0AA0416-33CB-4965-AD1B-A8A0F4C68888}">
      <dsp:nvSpPr>
        <dsp:cNvPr id="0" name=""/>
        <dsp:cNvSpPr/>
      </dsp:nvSpPr>
      <dsp:spPr>
        <a:xfrm>
          <a:off x="3114095" y="1609330"/>
          <a:ext cx="300784" cy="3007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95869-95D9-4231-8DA6-37A1FB3C6B51}">
      <dsp:nvSpPr>
        <dsp:cNvPr id="0" name=""/>
        <dsp:cNvSpPr/>
      </dsp:nvSpPr>
      <dsp:spPr>
        <a:xfrm>
          <a:off x="2736307" y="1238500"/>
          <a:ext cx="1967960" cy="2432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0" tIns="0" rIns="0" bIns="0" numCol="1" spcCol="1270" anchor="t" anchorCtr="0">
          <a:noAutofit/>
        </a:bodyPr>
        <a:lstStyle/>
        <a:p>
          <a:pPr lvl="0" algn="l" defTabSz="889000">
            <a:lnSpc>
              <a:spcPct val="90000"/>
            </a:lnSpc>
            <a:spcBef>
              <a:spcPct val="0"/>
            </a:spcBef>
            <a:spcAft>
              <a:spcPct val="35000"/>
            </a:spcAft>
          </a:pPr>
          <a:endParaRPr lang="et-EE" sz="2000" kern="1200" dirty="0" smtClean="0">
            <a:solidFill>
              <a:schemeClr val="tx1"/>
            </a:solidFill>
            <a:latin typeface="+mj-lt"/>
          </a:endParaRPr>
        </a:p>
        <a:p>
          <a:pPr lvl="0" algn="l" defTabSz="889000">
            <a:lnSpc>
              <a:spcPct val="90000"/>
            </a:lnSpc>
            <a:spcBef>
              <a:spcPct val="0"/>
            </a:spcBef>
            <a:spcAft>
              <a:spcPct val="35000"/>
            </a:spcAft>
          </a:pPr>
          <a:r>
            <a:rPr lang="et-EE" sz="2000" kern="1200" dirty="0" smtClean="0">
              <a:solidFill>
                <a:schemeClr val="tx1"/>
              </a:solidFill>
              <a:latin typeface="+mj-lt"/>
            </a:rPr>
            <a:t>           HR seadus  </a:t>
          </a:r>
        </a:p>
        <a:p>
          <a:pPr lvl="0" algn="l" defTabSz="889000">
            <a:lnSpc>
              <a:spcPct val="90000"/>
            </a:lnSpc>
            <a:spcBef>
              <a:spcPct val="0"/>
            </a:spcBef>
            <a:spcAft>
              <a:spcPct val="35000"/>
            </a:spcAft>
          </a:pPr>
          <a:r>
            <a:rPr lang="et-EE" sz="2000" kern="1200" dirty="0" smtClean="0">
              <a:solidFill>
                <a:schemeClr val="tx1"/>
              </a:solidFill>
              <a:latin typeface="+mj-lt"/>
            </a:rPr>
            <a:t>VV-s </a:t>
          </a:r>
          <a:r>
            <a:rPr lang="et-EE" sz="2000" kern="1200" dirty="0" smtClean="0">
              <a:solidFill>
                <a:srgbClr val="0070C0"/>
              </a:solidFill>
              <a:latin typeface="+mj-lt"/>
            </a:rPr>
            <a:t>märts 2016) </a:t>
          </a:r>
          <a:r>
            <a:rPr lang="et-EE" sz="1400" kern="1200" dirty="0" smtClean="0">
              <a:solidFill>
                <a:schemeClr val="tx1"/>
              </a:solidFill>
            </a:rPr>
            <a:t>reguleerib: </a:t>
          </a:r>
        </a:p>
        <a:p>
          <a:pPr lvl="0" algn="l" defTabSz="889000">
            <a:lnSpc>
              <a:spcPct val="90000"/>
            </a:lnSpc>
            <a:spcBef>
              <a:spcPct val="0"/>
            </a:spcBef>
            <a:spcAft>
              <a:spcPct val="35000"/>
            </a:spcAft>
          </a:pPr>
          <a:r>
            <a:rPr lang="et-EE" sz="1400" kern="1200" dirty="0" smtClean="0">
              <a:solidFill>
                <a:schemeClr val="tx1"/>
              </a:solidFill>
            </a:rPr>
            <a:t>VV algatatud ühinemistega seonduvad erisused (ETHS, KOVVS muudatused)</a:t>
          </a:r>
        </a:p>
        <a:p>
          <a:pPr lvl="0" algn="l" defTabSz="889000">
            <a:lnSpc>
              <a:spcPct val="90000"/>
            </a:lnSpc>
            <a:spcBef>
              <a:spcPct val="0"/>
            </a:spcBef>
            <a:spcAft>
              <a:spcPct val="35000"/>
            </a:spcAft>
          </a:pPr>
          <a:r>
            <a:rPr lang="et-EE" sz="1400" kern="1200" dirty="0" smtClean="0">
              <a:solidFill>
                <a:schemeClr val="tx1"/>
              </a:solidFill>
            </a:rPr>
            <a:t>kriteeriumid &amp; erandid</a:t>
          </a:r>
          <a:endParaRPr lang="et-EE" sz="1400" kern="1200" dirty="0"/>
        </a:p>
      </dsp:txBody>
      <dsp:txXfrm>
        <a:off x="2736307" y="1238500"/>
        <a:ext cx="1967960" cy="2432621"/>
      </dsp:txXfrm>
    </dsp:sp>
    <dsp:sp modelId="{DE3C9B61-F470-4FC7-8E55-3815C8874B73}">
      <dsp:nvSpPr>
        <dsp:cNvPr id="0" name=""/>
        <dsp:cNvSpPr/>
      </dsp:nvSpPr>
      <dsp:spPr>
        <a:xfrm>
          <a:off x="4880404" y="947764"/>
          <a:ext cx="415978" cy="415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E4A51-F478-4C11-98CF-E0C1E20E3153}">
      <dsp:nvSpPr>
        <dsp:cNvPr id="0" name=""/>
        <dsp:cNvSpPr/>
      </dsp:nvSpPr>
      <dsp:spPr>
        <a:xfrm>
          <a:off x="5159967" y="864091"/>
          <a:ext cx="2832914" cy="2779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18" tIns="0" rIns="0" bIns="0" numCol="1" spcCol="1270" anchor="t" anchorCtr="0">
          <a:noAutofit/>
        </a:bodyPr>
        <a:lstStyle/>
        <a:p>
          <a:pPr lvl="0" algn="l" defTabSz="889000">
            <a:lnSpc>
              <a:spcPct val="90000"/>
            </a:lnSpc>
            <a:spcBef>
              <a:spcPct val="0"/>
            </a:spcBef>
            <a:spcAft>
              <a:spcPct val="35000"/>
            </a:spcAft>
          </a:pPr>
          <a:r>
            <a:rPr lang="et-EE" sz="2000" kern="1200" dirty="0" smtClean="0">
              <a:solidFill>
                <a:schemeClr val="tx1"/>
              </a:solidFill>
            </a:rPr>
            <a:t>Valdkonnaseaduste muudatused</a:t>
          </a:r>
        </a:p>
        <a:p>
          <a:pPr lvl="0" algn="l" defTabSz="889000">
            <a:lnSpc>
              <a:spcPct val="90000"/>
            </a:lnSpc>
            <a:spcBef>
              <a:spcPct val="0"/>
            </a:spcBef>
            <a:spcAft>
              <a:spcPct val="35000"/>
            </a:spcAft>
          </a:pPr>
          <a:r>
            <a:rPr lang="et-EE" sz="2000" kern="1200" dirty="0" smtClean="0">
              <a:solidFill>
                <a:srgbClr val="0070C0"/>
              </a:solidFill>
            </a:rPr>
            <a:t>VV-s 2016, jõustuvad 1.1.2018</a:t>
          </a:r>
          <a:endParaRPr lang="et-EE" sz="1400" kern="1200" dirty="0" smtClean="0">
            <a:solidFill>
              <a:srgbClr val="0070C0"/>
            </a:solidFill>
          </a:endParaRPr>
        </a:p>
        <a:p>
          <a:pPr lvl="0" algn="l" defTabSz="889000">
            <a:lnSpc>
              <a:spcPct val="90000"/>
            </a:lnSpc>
            <a:spcBef>
              <a:spcPct val="0"/>
            </a:spcBef>
            <a:spcAft>
              <a:spcPct val="35000"/>
            </a:spcAft>
          </a:pPr>
          <a:r>
            <a:rPr lang="et-EE" sz="1400" kern="1200" dirty="0" smtClean="0"/>
            <a:t>KOV koostöö - Ühisasutuse regulatsioon (KOKS)</a:t>
          </a:r>
        </a:p>
        <a:p>
          <a:pPr lvl="0" algn="l" defTabSz="889000">
            <a:lnSpc>
              <a:spcPct val="90000"/>
            </a:lnSpc>
            <a:spcBef>
              <a:spcPct val="0"/>
            </a:spcBef>
            <a:spcAft>
              <a:spcPct val="35000"/>
            </a:spcAft>
          </a:pPr>
          <a:r>
            <a:rPr lang="et-EE" sz="1400" kern="1200" dirty="0" smtClean="0"/>
            <a:t>ülesannete üleandmine (maakonna arengukava, ettevõtlus, ühistransport?) maakondliku OVL reorganiseerimine (KOLS)</a:t>
          </a:r>
        </a:p>
        <a:p>
          <a:pPr lvl="0" algn="l" defTabSz="889000">
            <a:lnSpc>
              <a:spcPct val="90000"/>
            </a:lnSpc>
            <a:spcBef>
              <a:spcPct val="0"/>
            </a:spcBef>
            <a:spcAft>
              <a:spcPct val="35000"/>
            </a:spcAft>
          </a:pPr>
          <a:r>
            <a:rPr lang="et-EE" sz="1400" kern="1200" dirty="0" smtClean="0"/>
            <a:t>rahastamiskorralduse muudatused </a:t>
          </a:r>
        </a:p>
        <a:p>
          <a:pPr lvl="0" algn="l" defTabSz="889000">
            <a:lnSpc>
              <a:spcPct val="90000"/>
            </a:lnSpc>
            <a:spcBef>
              <a:spcPct val="0"/>
            </a:spcBef>
            <a:spcAft>
              <a:spcPct val="35000"/>
            </a:spcAft>
          </a:pPr>
          <a:r>
            <a:rPr lang="et-EE" sz="1400" kern="1200" dirty="0" smtClean="0"/>
            <a:t>MV järelevalve</a:t>
          </a:r>
          <a:endParaRPr lang="et-EE" sz="1400" kern="1200" dirty="0"/>
        </a:p>
      </dsp:txBody>
      <dsp:txXfrm>
        <a:off x="5159967" y="864091"/>
        <a:ext cx="2832914" cy="27798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25" cy="496780"/>
          </a:xfrm>
          <a:prstGeom prst="rect">
            <a:avLst/>
          </a:prstGeom>
        </p:spPr>
        <p:txBody>
          <a:bodyPr vert="horz" lIns="83796" tIns="41898" rIns="83796" bIns="41898" rtlCol="0"/>
          <a:lstStyle>
            <a:lvl1pPr algn="l">
              <a:defRPr sz="1100"/>
            </a:lvl1pPr>
          </a:lstStyle>
          <a:p>
            <a:endParaRPr lang="et-EE"/>
          </a:p>
        </p:txBody>
      </p:sp>
      <p:sp>
        <p:nvSpPr>
          <p:cNvPr id="3" name="Date Placeholder 2"/>
          <p:cNvSpPr>
            <a:spLocks noGrp="1"/>
          </p:cNvSpPr>
          <p:nvPr>
            <p:ph type="dt" sz="quarter" idx="1"/>
          </p:nvPr>
        </p:nvSpPr>
        <p:spPr>
          <a:xfrm>
            <a:off x="3849923" y="0"/>
            <a:ext cx="2946325" cy="496780"/>
          </a:xfrm>
          <a:prstGeom prst="rect">
            <a:avLst/>
          </a:prstGeom>
        </p:spPr>
        <p:txBody>
          <a:bodyPr vert="horz" lIns="83796" tIns="41898" rIns="83796" bIns="41898" rtlCol="0"/>
          <a:lstStyle>
            <a:lvl1pPr algn="r">
              <a:defRPr sz="1100"/>
            </a:lvl1pPr>
          </a:lstStyle>
          <a:p>
            <a:fld id="{0E4F4F2B-BAC7-4A1A-B993-CC4D5ED5FCB8}" type="datetimeFigureOut">
              <a:rPr lang="et-EE" smtClean="0"/>
              <a:pPr/>
              <a:t>23.04.2016</a:t>
            </a:fld>
            <a:endParaRPr lang="et-EE"/>
          </a:p>
        </p:txBody>
      </p:sp>
      <p:sp>
        <p:nvSpPr>
          <p:cNvPr id="4" name="Footer Placeholder 3"/>
          <p:cNvSpPr>
            <a:spLocks noGrp="1"/>
          </p:cNvSpPr>
          <p:nvPr>
            <p:ph type="ftr" sz="quarter" idx="2"/>
          </p:nvPr>
        </p:nvSpPr>
        <p:spPr>
          <a:xfrm>
            <a:off x="0" y="9429972"/>
            <a:ext cx="2946325" cy="496779"/>
          </a:xfrm>
          <a:prstGeom prst="rect">
            <a:avLst/>
          </a:prstGeom>
        </p:spPr>
        <p:txBody>
          <a:bodyPr vert="horz" lIns="83796" tIns="41898" rIns="83796" bIns="41898" rtlCol="0" anchor="b"/>
          <a:lstStyle>
            <a:lvl1pPr algn="l">
              <a:defRPr sz="1100"/>
            </a:lvl1pPr>
          </a:lstStyle>
          <a:p>
            <a:endParaRPr lang="et-EE"/>
          </a:p>
        </p:txBody>
      </p:sp>
      <p:sp>
        <p:nvSpPr>
          <p:cNvPr id="5" name="Slide Number Placeholder 4"/>
          <p:cNvSpPr>
            <a:spLocks noGrp="1"/>
          </p:cNvSpPr>
          <p:nvPr>
            <p:ph type="sldNum" sz="quarter" idx="3"/>
          </p:nvPr>
        </p:nvSpPr>
        <p:spPr>
          <a:xfrm>
            <a:off x="3849923" y="9429972"/>
            <a:ext cx="2946325" cy="496779"/>
          </a:xfrm>
          <a:prstGeom prst="rect">
            <a:avLst/>
          </a:prstGeom>
        </p:spPr>
        <p:txBody>
          <a:bodyPr vert="horz" lIns="83796" tIns="41898" rIns="83796" bIns="41898" rtlCol="0" anchor="b"/>
          <a:lstStyle>
            <a:lvl1pPr algn="r">
              <a:defRPr sz="1100"/>
            </a:lvl1pPr>
          </a:lstStyle>
          <a:p>
            <a:fld id="{BEF1AA53-E507-4510-9419-E399BF833F9F}" type="slidenum">
              <a:rPr lang="et-EE" smtClean="0"/>
              <a:pPr/>
              <a:t>‹#›</a:t>
            </a:fld>
            <a:endParaRPr lang="et-E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50913" y="754063"/>
            <a:ext cx="4892675" cy="3721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5724"/>
            <a:ext cx="5437284" cy="44665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1" name="Rectangle 3"/>
          <p:cNvSpPr>
            <a:spLocks noGrp="1" noChangeArrowheads="1"/>
          </p:cNvSpPr>
          <p:nvPr>
            <p:ph type="hdr"/>
          </p:nvPr>
        </p:nvSpPr>
        <p:spPr bwMode="auto">
          <a:xfrm>
            <a:off x="1" y="0"/>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0"/>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xmlns=""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pPr defTabSz="411705">
              <a:defRPr/>
            </a:pPr>
            <a:endParaRPr lang="et-EE" sz="1100" dirty="0" smtClean="0"/>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sz="1200" kern="1200" dirty="0" smtClean="0">
              <a:solidFill>
                <a:srgbClr val="000000"/>
              </a:solidFill>
              <a:latin typeface="Times New Roman" panose="02020603050405020304" pitchFamily="18" charset="0"/>
              <a:ea typeface="+mn-ea"/>
              <a:cs typeface="+mn-cs"/>
            </a:endParaRPr>
          </a:p>
          <a:p>
            <a:endParaRPr lang="et-EE" sz="1200" kern="1200" dirty="0">
              <a:solidFill>
                <a:srgbClr val="000000"/>
              </a:solidFill>
              <a:latin typeface="Times New Roman" panose="02020603050405020304" pitchFamily="18" charset="0"/>
              <a:ea typeface="+mn-ea"/>
              <a:cs typeface="+mn-cs"/>
            </a:endParaRPr>
          </a:p>
        </p:txBody>
      </p:sp>
      <p:sp>
        <p:nvSpPr>
          <p:cNvPr id="4" name="Slide Number Placeholder 3"/>
          <p:cNvSpPr>
            <a:spLocks noGrp="1"/>
          </p:cNvSpPr>
          <p:nvPr>
            <p:ph type="sldNum" idx="10"/>
          </p:nvPr>
        </p:nvSpPr>
        <p:spPr/>
        <p:txBody>
          <a:bodyPr/>
          <a:lstStyle/>
          <a:p>
            <a:fld id="{9137B0FE-B827-43E6-9F1A-73A7AB4ED6CD}" type="slidenum">
              <a:rPr lang="et-EE" altLang="en-US" smtClean="0"/>
              <a:pPr/>
              <a:t>11</a:t>
            </a:fld>
            <a:endParaRPr lang="et-E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 xmlns:p14="http://schemas.microsoft.com/office/powerpoint/2010/main" val="54419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14</a:t>
            </a:fld>
            <a:endParaRPr lang="et-E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15</a:t>
            </a:fld>
            <a:endParaRPr lang="et-E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16</a:t>
            </a:fld>
            <a:endParaRPr lang="et-E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17</a:t>
            </a:fld>
            <a:endParaRPr lang="et-E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pPr marL="450900" indent="-342900">
              <a:lnSpc>
                <a:spcPct val="100000"/>
              </a:lnSpc>
              <a:spcAft>
                <a:spcPts val="0"/>
              </a:spcAft>
              <a:buFont typeface="+mj-lt"/>
              <a:buNone/>
            </a:pPr>
            <a:endParaRPr lang="et-EE" sz="2200" dirty="0" smtClean="0">
              <a:solidFill>
                <a:schemeClr val="tx1"/>
              </a:solidFill>
            </a:endParaRPr>
          </a:p>
        </p:txBody>
      </p:sp>
      <p:sp>
        <p:nvSpPr>
          <p:cNvPr id="4" name="Slide Number Placeholder 3"/>
          <p:cNvSpPr>
            <a:spLocks noGrp="1"/>
          </p:cNvSpPr>
          <p:nvPr>
            <p:ph type="sldNum" idx="10"/>
          </p:nvPr>
        </p:nvSpPr>
        <p:spPr/>
        <p:txBody>
          <a:bodyPr/>
          <a:lstStyle/>
          <a:p>
            <a:fld id="{9137B0FE-B827-43E6-9F1A-73A7AB4ED6CD}" type="slidenum">
              <a:rPr lang="et-EE" altLang="en-US" smtClean="0"/>
              <a:pPr/>
              <a:t>18</a:t>
            </a:fld>
            <a:endParaRPr lang="et-E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t-EE" dirty="0" smtClean="0"/>
          </a:p>
        </p:txBody>
      </p:sp>
      <p:sp>
        <p:nvSpPr>
          <p:cNvPr id="4" name="Slide Number Placeholder 3"/>
          <p:cNvSpPr>
            <a:spLocks noGrp="1"/>
          </p:cNvSpPr>
          <p:nvPr>
            <p:ph type="sldNum" idx="10"/>
          </p:nvPr>
        </p:nvSpPr>
        <p:spPr/>
        <p:txBody>
          <a:bodyPr/>
          <a:lstStyle/>
          <a:p>
            <a:fld id="{9137B0FE-B827-43E6-9F1A-73A7AB4ED6CD}" type="slidenum">
              <a:rPr lang="et-EE" altLang="en-US" smtClean="0"/>
              <a:pPr/>
              <a:t>19</a:t>
            </a:fld>
            <a:endParaRPr lang="et-E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a:t>
            </a:fld>
            <a:endParaRPr lang="et-E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pPr>
              <a:lnSpc>
                <a:spcPct val="100000"/>
              </a:lnSpc>
              <a:spcAft>
                <a:spcPts val="0"/>
              </a:spcAft>
              <a:buNone/>
            </a:pP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20</a:t>
            </a:fld>
            <a:endParaRPr lang="et-E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21</a:t>
            </a:fld>
            <a:endParaRPr lang="et-EE"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22</a:t>
            </a:fld>
            <a:endParaRPr lang="et-EE"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23</a:t>
            </a:fld>
            <a:endParaRPr lang="et-E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Tasandusfondi suurendamine prioriteet,</a:t>
            </a:r>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25</a:t>
            </a:fld>
            <a:endParaRPr lang="et-EE"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28600" marR="0" indent="-22860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AutoNum type="arabicPeriod"/>
              <a:tabLst/>
              <a:defRPr/>
            </a:pPr>
            <a:endParaRPr lang="et-EE" sz="1200" dirty="0" smtClean="0"/>
          </a:p>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26</a:t>
            </a:fld>
            <a:endParaRPr lang="et-EE"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29</a:t>
            </a:fld>
            <a:endParaRPr lang="et-EE"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30</a:t>
            </a:fld>
            <a:endParaRPr lang="et-EE" altLang="en-US"/>
          </a:p>
        </p:txBody>
      </p:sp>
    </p:spTree>
    <p:extLst>
      <p:ext uri="{BB962C8B-B14F-4D97-AF65-F5344CB8AC3E}">
        <p14:creationId xmlns="" xmlns:p14="http://schemas.microsoft.com/office/powerpoint/2010/main" val="1799880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31</a:t>
            </a:fld>
            <a:endParaRPr lang="et-EE" altLang="en-US"/>
          </a:p>
        </p:txBody>
      </p:sp>
    </p:spTree>
    <p:extLst>
      <p:ext uri="{BB962C8B-B14F-4D97-AF65-F5344CB8AC3E}">
        <p14:creationId xmlns="" xmlns:p14="http://schemas.microsoft.com/office/powerpoint/2010/main" val="1403440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32</a:t>
            </a:fld>
            <a:endParaRPr lang="et-EE" altLang="en-US"/>
          </a:p>
        </p:txBody>
      </p:sp>
    </p:spTree>
    <p:extLst>
      <p:ext uri="{BB962C8B-B14F-4D97-AF65-F5344CB8AC3E}">
        <p14:creationId xmlns="" xmlns:p14="http://schemas.microsoft.com/office/powerpoint/2010/main" val="44358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788" y="754751"/>
            <a:ext cx="4739244" cy="3720689"/>
          </a:xfrm>
        </p:spPr>
      </p:sp>
      <p:sp>
        <p:nvSpPr>
          <p:cNvPr id="3" name="Notes Placeholder 2"/>
          <p:cNvSpPr>
            <a:spLocks noGrp="1"/>
          </p:cNvSpPr>
          <p:nvPr>
            <p:ph type="body" idx="1"/>
          </p:nvPr>
        </p:nvSpPr>
        <p:spPr/>
        <p:txBody>
          <a:bodyPr/>
          <a:lstStyle/>
          <a:p>
            <a:endParaRPr lang="et-EE" baseline="0" dirty="0" smtClean="0"/>
          </a:p>
        </p:txBody>
      </p:sp>
      <p:sp>
        <p:nvSpPr>
          <p:cNvPr id="4" name="Slide Number Placeholder 3"/>
          <p:cNvSpPr>
            <a:spLocks noGrp="1"/>
          </p:cNvSpPr>
          <p:nvPr>
            <p:ph type="sldNum" idx="10"/>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xmlns="" val="325937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33</a:t>
            </a:fld>
            <a:endParaRPr lang="et-EE" altLang="en-US"/>
          </a:p>
        </p:txBody>
      </p:sp>
    </p:spTree>
    <p:extLst>
      <p:ext uri="{BB962C8B-B14F-4D97-AF65-F5344CB8AC3E}">
        <p14:creationId xmlns="" xmlns:p14="http://schemas.microsoft.com/office/powerpoint/2010/main" val="44358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34</a:t>
            </a:fld>
            <a:endParaRPr lang="et-EE"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35</a:t>
            </a:fld>
            <a:endParaRPr lang="et-EE"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36</a:t>
            </a:fld>
            <a:endParaRPr lang="et-EE"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37</a:t>
            </a:fld>
            <a:endParaRPr lang="et-EE"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38</a:t>
            </a:fld>
            <a:endParaRPr lang="et-EE"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39</a:t>
            </a:fld>
            <a:endParaRPr lang="et-E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788" y="754751"/>
            <a:ext cx="4739244" cy="3720689"/>
          </a:xfrm>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4</a:t>
            </a:fld>
            <a:endParaRPr lang="et-E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5</a:t>
            </a:fld>
            <a:endParaRPr lang="et-E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7</a:t>
            </a:fld>
            <a:endParaRPr lang="et-E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788" y="754751"/>
            <a:ext cx="4739244" cy="3720689"/>
          </a:xfrm>
        </p:spPr>
      </p:sp>
      <p:sp>
        <p:nvSpPr>
          <p:cNvPr id="3" name="Notes Placeholder 2"/>
          <p:cNvSpPr>
            <a:spLocks noGrp="1"/>
          </p:cNvSpPr>
          <p:nvPr>
            <p:ph type="body" idx="1"/>
          </p:nvPr>
        </p:nvSpPr>
        <p:spPr/>
        <p:txBody>
          <a:bodyPr>
            <a:normAutofit/>
          </a:bodyPr>
          <a:lstStyle/>
          <a:p>
            <a:endParaRPr lang="et-EE" sz="1100" dirty="0" smtClean="0"/>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n-US" dirty="0" err="1" smtClean="0"/>
              <a:t>Esitlusslaidide</a:t>
            </a:r>
            <a:r>
              <a:rPr lang="en-US" dirty="0" smtClean="0"/>
              <a:t> </a:t>
            </a:r>
            <a:r>
              <a:rPr lang="en-US" dirty="0" err="1" smtClean="0"/>
              <a:t>kujundusest</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6" name="Picture 5"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xmlns="" val="42675596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solidFill>
                  <a:schemeClr val="bg1"/>
                </a:solidFill>
              </a:defRPr>
            </a:lvl1pPr>
          </a:lstStyle>
          <a:p>
            <a:r>
              <a:rPr lang="en-US" dirty="0" err="1" smtClean="0"/>
              <a:t>Esitlusslaidide</a:t>
            </a:r>
            <a:r>
              <a:rPr lang="en-US" dirty="0" smtClean="0"/>
              <a:t> </a:t>
            </a:r>
            <a:r>
              <a:rPr lang="en-US" dirty="0" err="1" smtClean="0"/>
              <a:t>kujundusest</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pic>
        <p:nvPicPr>
          <p:cNvPr id="7" name="Picture 6"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xmlns="" val="3114093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smtClean="0"/>
              <a:t>Click to edit Master text styles</a:t>
            </a:r>
          </a:p>
        </p:txBody>
      </p:sp>
    </p:spTree>
    <p:extLst>
      <p:ext uri="{BB962C8B-B14F-4D97-AF65-F5344CB8AC3E}">
        <p14:creationId xmlns:p14="http://schemas.microsoft.com/office/powerpoint/2010/main" xmlns="" val="996003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smtClean="0"/>
              <a:t>Click to edit Master text styles</a:t>
            </a:r>
          </a:p>
        </p:txBody>
      </p:sp>
    </p:spTree>
    <p:extLst>
      <p:ext uri="{BB962C8B-B14F-4D97-AF65-F5344CB8AC3E}">
        <p14:creationId xmlns:p14="http://schemas.microsoft.com/office/powerpoint/2010/main" xmlns="" val="4009672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6" name="Picture 5"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xmlns="" val="26190034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pic>
        <p:nvPicPr>
          <p:cNvPr id="9" name="Picture 8" descr="0_rahandusmin_3lovi_est.png"/>
          <p:cNvPicPr>
            <a:picLocks noChangeAspect="1"/>
          </p:cNvPicPr>
          <p:nvPr userDrawn="1"/>
        </p:nvPicPr>
        <p:blipFill>
          <a:blip r:embed="rId2" cstate="print"/>
          <a:stretch>
            <a:fillRect/>
          </a:stretch>
        </p:blipFill>
        <p:spPr>
          <a:xfrm>
            <a:off x="367200" y="216000"/>
            <a:ext cx="3465001" cy="1386000"/>
          </a:xfrm>
          <a:prstGeom prst="rect">
            <a:avLst/>
          </a:prstGeom>
        </p:spPr>
      </p:pic>
    </p:spTree>
    <p:extLst>
      <p:ext uri="{BB962C8B-B14F-4D97-AF65-F5344CB8AC3E}">
        <p14:creationId xmlns:p14="http://schemas.microsoft.com/office/powerpoint/2010/main" xmlns="" val="34036317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3541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63" r:id="rId6"/>
    <p:sldLayoutId id="2147483655" r:id="rId7"/>
  </p:sldLayoutIdLst>
  <p:timing>
    <p:tnLst>
      <p:par>
        <p:cTn id="1" dur="indefinite" restart="never" nodeType="tmRoot"/>
      </p:par>
    </p:tnLst>
  </p:timing>
  <p:txStyles>
    <p:titleStyle>
      <a:lvl1pPr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fontAlgn="base" hangingPunct="0">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369" y="2124125"/>
            <a:ext cx="7704631" cy="1152128"/>
          </a:xfrm>
        </p:spPr>
        <p:txBody>
          <a:bodyPr/>
          <a:lstStyle/>
          <a:p>
            <a:pPr>
              <a:lnSpc>
                <a:spcPct val="100000"/>
              </a:lnSpc>
              <a:spcBef>
                <a:spcPts val="600"/>
              </a:spcBef>
              <a:spcAft>
                <a:spcPts val="1200"/>
              </a:spcAft>
            </a:pPr>
            <a:r>
              <a:rPr lang="et-EE" sz="5000" dirty="0" smtClean="0"/>
              <a:t>Haldusreform riigi vaatevinklist</a:t>
            </a:r>
            <a:r>
              <a:rPr lang="et-EE" sz="5400" dirty="0" smtClean="0"/>
              <a:t/>
            </a:r>
            <a:br>
              <a:rPr lang="et-EE" sz="5400" dirty="0" smtClean="0"/>
            </a:br>
            <a:r>
              <a:rPr lang="et-EE" sz="1400" dirty="0" smtClean="0"/>
              <a:t/>
            </a:r>
            <a:br>
              <a:rPr lang="et-EE" sz="1400" dirty="0" smtClean="0"/>
            </a:br>
            <a:r>
              <a:rPr lang="et-EE" sz="1400" dirty="0" smtClean="0"/>
              <a:t/>
            </a:r>
            <a:br>
              <a:rPr lang="et-EE" sz="1400" dirty="0" smtClean="0"/>
            </a:br>
            <a:r>
              <a:rPr lang="et-EE" sz="1400" dirty="0" smtClean="0"/>
              <a:t/>
            </a:r>
            <a:br>
              <a:rPr lang="et-EE" sz="1400" dirty="0" smtClean="0"/>
            </a:br>
            <a:r>
              <a:rPr lang="et-EE" sz="2400" dirty="0" smtClean="0"/>
              <a:t>Väino Tõemets</a:t>
            </a:r>
            <a:br>
              <a:rPr lang="et-EE" sz="2400" dirty="0" smtClean="0"/>
            </a:br>
            <a:r>
              <a:rPr lang="et-EE" sz="2400" dirty="0" smtClean="0"/>
              <a:t>Rahandusministeerium</a:t>
            </a:r>
            <a:br>
              <a:rPr lang="et-EE" sz="2400" dirty="0" smtClean="0"/>
            </a:br>
            <a:r>
              <a:rPr lang="et-EE" sz="2400" dirty="0" smtClean="0"/>
              <a:t>aprill 2016</a:t>
            </a:r>
            <a:endParaRPr lang="et-E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9" y="683965"/>
            <a:ext cx="7920000" cy="864095"/>
          </a:xfrm>
        </p:spPr>
        <p:txBody>
          <a:bodyPr/>
          <a:lstStyle/>
          <a:p>
            <a:r>
              <a:rPr lang="et-EE" altLang="et-EE" sz="3200" dirty="0" smtClean="0">
                <a:solidFill>
                  <a:srgbClr val="0070C0"/>
                </a:solidFill>
              </a:rPr>
              <a:t>Kohalike omavalitsuste ametnike ja töötajate suhtarvud (2015)</a:t>
            </a:r>
            <a:endParaRPr lang="et-EE" sz="3200" dirty="0">
              <a:solidFill>
                <a:srgbClr val="0070C0"/>
              </a:solidFill>
              <a:ea typeface="Tahoma" pitchFamily="34" charset="0"/>
              <a:cs typeface="Arial" pitchFamily="34" charset="0"/>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503238" y="1788511"/>
            <a:ext cx="7920037" cy="4473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179909"/>
            <a:ext cx="8352928" cy="576064"/>
          </a:xfrm>
        </p:spPr>
        <p:txBody>
          <a:bodyPr/>
          <a:lstStyle/>
          <a:p>
            <a:r>
              <a:rPr lang="et-EE" altLang="et-EE" sz="3200" dirty="0" smtClean="0">
                <a:solidFill>
                  <a:srgbClr val="0070C0"/>
                </a:solidFill>
              </a:rPr>
              <a:t>Suuremas KOVis on spetsialiseerumise võimalus</a:t>
            </a:r>
            <a:endParaRPr lang="et-EE" sz="3400" dirty="0" smtClean="0">
              <a:solidFill>
                <a:srgbClr val="0070C0"/>
              </a:solidFill>
            </a:endParaRPr>
          </a:p>
        </p:txBody>
      </p:sp>
      <p:pic>
        <p:nvPicPr>
          <p:cNvPr id="5" name="Picture 4"/>
          <p:cNvPicPr>
            <a:picLocks noChangeAspect="1" noChangeArrowheads="1"/>
          </p:cNvPicPr>
          <p:nvPr/>
        </p:nvPicPr>
        <p:blipFill>
          <a:blip r:embed="rId3" cstate="print"/>
          <a:srcRect/>
          <a:stretch>
            <a:fillRect/>
          </a:stretch>
        </p:blipFill>
        <p:spPr bwMode="auto">
          <a:xfrm>
            <a:off x="251298" y="755974"/>
            <a:ext cx="8568952" cy="4032447"/>
          </a:xfrm>
          <a:prstGeom prst="rect">
            <a:avLst/>
          </a:prstGeom>
          <a:noFill/>
          <a:ln w="9525">
            <a:noFill/>
            <a:miter lim="800000"/>
            <a:headEnd/>
            <a:tailEnd/>
          </a:ln>
        </p:spPr>
      </p:pic>
      <p:pic>
        <p:nvPicPr>
          <p:cNvPr id="7" name="Picture 6" descr="Tartu_Panoraam.jpg"/>
          <p:cNvPicPr>
            <a:picLocks noChangeAspect="1"/>
          </p:cNvPicPr>
          <p:nvPr/>
        </p:nvPicPr>
        <p:blipFill>
          <a:blip r:embed="rId4" cstate="print"/>
          <a:stretch>
            <a:fillRect/>
          </a:stretch>
        </p:blipFill>
        <p:spPr>
          <a:xfrm>
            <a:off x="0" y="4951204"/>
            <a:ext cx="8999538" cy="1709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3" y="179909"/>
            <a:ext cx="8208912" cy="720029"/>
          </a:xfrm>
        </p:spPr>
        <p:txBody>
          <a:bodyPr/>
          <a:lstStyle/>
          <a:p>
            <a:r>
              <a:rPr lang="et-EE" altLang="et-EE" sz="3200" dirty="0" smtClean="0">
                <a:solidFill>
                  <a:srgbClr val="0070C0"/>
                </a:solidFill>
              </a:rPr>
              <a:t>Kokkuvõtteks</a:t>
            </a:r>
          </a:p>
        </p:txBody>
      </p:sp>
      <p:sp>
        <p:nvSpPr>
          <p:cNvPr id="3" name="Content Placeholder 2"/>
          <p:cNvSpPr>
            <a:spLocks noGrp="1"/>
          </p:cNvSpPr>
          <p:nvPr>
            <p:ph idx="1"/>
          </p:nvPr>
        </p:nvSpPr>
        <p:spPr>
          <a:xfrm>
            <a:off x="323305" y="971997"/>
            <a:ext cx="8352928" cy="3960439"/>
          </a:xfrm>
        </p:spPr>
        <p:txBody>
          <a:bodyPr/>
          <a:lstStyle/>
          <a:p>
            <a:r>
              <a:rPr lang="et-EE" sz="2400" dirty="0" smtClean="0"/>
              <a:t>Elanike arv väheneb pea kõigis KOV-ides, enamustes KOV rühmades viiendiku võrra aastaks 2030 (s.o 158 KOVis).</a:t>
            </a:r>
          </a:p>
          <a:p>
            <a:r>
              <a:rPr lang="et-EE" sz="2400" dirty="0" smtClean="0"/>
              <a:t>Kiireima rahvastiku vähenemisega omavalitsustes langeb elanike arv 2-3,5% aastas </a:t>
            </a:r>
          </a:p>
          <a:p>
            <a:r>
              <a:rPr lang="et-EE" sz="2400" dirty="0" smtClean="0"/>
              <a:t>Elanikkond vananeb, 65 ja vanemate osakaal suureneb rahvastikust ligi 10% võrra. </a:t>
            </a:r>
          </a:p>
          <a:p>
            <a:r>
              <a:rPr lang="et-EE" altLang="et-EE" sz="2400" dirty="0" smtClean="0"/>
              <a:t>Elanikkond linnastub, kasvab rahvastiku liikumine keskuste ja tagamaade vahel</a:t>
            </a:r>
          </a:p>
          <a:p>
            <a:endParaRPr lang="et-EE" sz="2200" dirty="0" smtClean="0"/>
          </a:p>
        </p:txBody>
      </p:sp>
      <p:pic>
        <p:nvPicPr>
          <p:cNvPr id="4" name="Picture 3" descr="800px-SorvePanorama070511.jpg"/>
          <p:cNvPicPr>
            <a:picLocks noChangeAspect="1"/>
          </p:cNvPicPr>
          <p:nvPr/>
        </p:nvPicPr>
        <p:blipFill>
          <a:blip r:embed="rId3" cstate="print"/>
          <a:stretch>
            <a:fillRect/>
          </a:stretch>
        </p:blipFill>
        <p:spPr>
          <a:xfrm>
            <a:off x="0" y="5006882"/>
            <a:ext cx="8999538" cy="1833656"/>
          </a:xfrm>
          <a:prstGeom prst="rect">
            <a:avLst/>
          </a:prstGeom>
        </p:spPr>
      </p:pic>
    </p:spTree>
    <p:extLst>
      <p:ext uri="{BB962C8B-B14F-4D97-AF65-F5344CB8AC3E}">
        <p14:creationId xmlns="" xmlns:p14="http://schemas.microsoft.com/office/powerpoint/2010/main" val="668541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3" y="395933"/>
            <a:ext cx="7920000" cy="864095"/>
          </a:xfrm>
        </p:spPr>
        <p:txBody>
          <a:bodyPr/>
          <a:lstStyle/>
          <a:p>
            <a:r>
              <a:rPr lang="et-EE" altLang="et-EE" sz="3200" dirty="0" smtClean="0">
                <a:solidFill>
                  <a:srgbClr val="0070C0"/>
                </a:solidFill>
              </a:rPr>
              <a:t>Kokkuvõtteks (2)</a:t>
            </a:r>
            <a:endParaRPr lang="et-EE" sz="32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467321" y="1620069"/>
            <a:ext cx="7955918" cy="4661669"/>
          </a:xfrm>
        </p:spPr>
        <p:txBody>
          <a:bodyPr/>
          <a:lstStyle/>
          <a:p>
            <a:pPr>
              <a:spcAft>
                <a:spcPts val="594"/>
              </a:spcAft>
            </a:pPr>
            <a:r>
              <a:rPr lang="et-EE" altLang="et-EE" sz="2400" dirty="0" smtClean="0"/>
              <a:t>KOV teenuste korraldamise kvaliteet ja tõhusus sõltub otseselt teenuse sihtrühma suurusest</a:t>
            </a:r>
          </a:p>
          <a:p>
            <a:pPr>
              <a:spcAft>
                <a:spcPts val="594"/>
              </a:spcAft>
            </a:pPr>
            <a:r>
              <a:rPr lang="et-EE" altLang="et-EE" sz="2400" dirty="0" smtClean="0"/>
              <a:t>Omavalitsused liiga väikesed ja teenuste tase kõikuv</a:t>
            </a:r>
          </a:p>
          <a:p>
            <a:pPr>
              <a:spcAft>
                <a:spcPts val="594"/>
              </a:spcAft>
            </a:pPr>
            <a:r>
              <a:rPr lang="et-EE" altLang="et-EE" sz="2400" dirty="0" smtClean="0"/>
              <a:t>Omavalitsuste struktuur ei ole muutustega kohanenud, jäänud põhiosas sarnaseks nagu kujunes pärast 1938.a vallareformi ja taastati 1990ndate alguses.</a:t>
            </a:r>
            <a:endParaRPr lang="et-EE" sz="2400" dirty="0" smtClean="0"/>
          </a:p>
          <a:p>
            <a:endParaRPr lang="et-EE" sz="2800" dirty="0" smtClean="0"/>
          </a:p>
          <a:p>
            <a:pPr>
              <a:spcAft>
                <a:spcPts val="594"/>
              </a:spcAft>
              <a:buNone/>
            </a:pPr>
            <a:endParaRPr lang="et-EE" sz="2400" dirty="0">
              <a:latin typeface="Arial" pitchFamily="34" charset="0"/>
              <a:cs typeface="Arial" pitchFamily="34" charset="0"/>
            </a:endParaRPr>
          </a:p>
        </p:txBody>
      </p:sp>
      <p:pic>
        <p:nvPicPr>
          <p:cNvPr id="4" name="Picture 3" descr="Tartu_Panoraam.jpg"/>
          <p:cNvPicPr>
            <a:picLocks noChangeAspect="1"/>
          </p:cNvPicPr>
          <p:nvPr/>
        </p:nvPicPr>
        <p:blipFill>
          <a:blip r:embed="rId3" cstate="print"/>
          <a:stretch>
            <a:fillRect/>
          </a:stretch>
        </p:blipFill>
        <p:spPr>
          <a:xfrm>
            <a:off x="0" y="4968330"/>
            <a:ext cx="8999538" cy="18722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393" y="2484165"/>
            <a:ext cx="7200000" cy="1800000"/>
          </a:xfrm>
        </p:spPr>
        <p:txBody>
          <a:bodyPr/>
          <a:lstStyle/>
          <a:p>
            <a:r>
              <a:rPr lang="et-EE" sz="4800" dirty="0" smtClean="0"/>
              <a:t>Haldusreformi eesmärgid</a:t>
            </a:r>
            <a:endParaRPr lang="et-EE" sz="4800" dirty="0"/>
          </a:p>
        </p:txBody>
      </p:sp>
      <p:sp>
        <p:nvSpPr>
          <p:cNvPr id="3" name="Subtitle 2"/>
          <p:cNvSpPr>
            <a:spLocks noGrp="1"/>
          </p:cNvSpPr>
          <p:nvPr>
            <p:ph type="subTitle" idx="1"/>
          </p:nvPr>
        </p:nvSpPr>
        <p:spPr>
          <a:xfrm>
            <a:off x="1259409" y="4932436"/>
            <a:ext cx="7344816" cy="1512169"/>
          </a:xfrm>
        </p:spPr>
        <p:txBody>
          <a:bodyPr/>
          <a:lstStyle/>
          <a:p>
            <a:endParaRPr lang="et-EE" dirty="0" smtClean="0"/>
          </a:p>
          <a:p>
            <a:endParaRPr lang="et-EE" dirty="0"/>
          </a:p>
        </p:txBody>
      </p:sp>
      <p:pic>
        <p:nvPicPr>
          <p:cNvPr id="5" name="Picture 4" descr="PARGIJ~1.JPG"/>
          <p:cNvPicPr>
            <a:picLocks noChangeAspect="1"/>
          </p:cNvPicPr>
          <p:nvPr/>
        </p:nvPicPr>
        <p:blipFill>
          <a:blip r:embed="rId3" cstate="print"/>
          <a:stretch>
            <a:fillRect/>
          </a:stretch>
        </p:blipFill>
        <p:spPr>
          <a:xfrm>
            <a:off x="0" y="4860429"/>
            <a:ext cx="8999538" cy="17281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0" y="47012"/>
            <a:ext cx="184731" cy="3631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sz="1600"/>
          </a:p>
        </p:txBody>
      </p:sp>
      <p:grpSp>
        <p:nvGrpSpPr>
          <p:cNvPr id="2" name="Group 3"/>
          <p:cNvGrpSpPr>
            <a:grpSpLocks/>
          </p:cNvGrpSpPr>
          <p:nvPr/>
        </p:nvGrpSpPr>
        <p:grpSpPr bwMode="auto">
          <a:xfrm>
            <a:off x="179289" y="899989"/>
            <a:ext cx="8640960" cy="5760640"/>
            <a:chOff x="176554" y="332526"/>
            <a:chExt cx="8719091" cy="6392421"/>
          </a:xfrm>
        </p:grpSpPr>
        <p:sp>
          <p:nvSpPr>
            <p:cNvPr id="2067" name="Ristkülik 1"/>
            <p:cNvSpPr>
              <a:spLocks noChangeArrowheads="1"/>
            </p:cNvSpPr>
            <p:nvPr/>
          </p:nvSpPr>
          <p:spPr bwMode="auto">
            <a:xfrm>
              <a:off x="460915" y="332526"/>
              <a:ext cx="3613876" cy="1220847"/>
            </a:xfrm>
            <a:prstGeom prst="rect">
              <a:avLst/>
            </a:prstGeom>
            <a:solidFill>
              <a:srgbClr val="4E6128"/>
            </a:solidFill>
            <a:ln w="25400">
              <a:solidFill>
                <a:srgbClr val="1C1A1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Mõistlikum, demokraatlikum ja säästlikum riigivalitsemine</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Ristkülik 2"/>
            <p:cNvSpPr>
              <a:spLocks noChangeArrowheads="1"/>
            </p:cNvSpPr>
            <p:nvPr/>
          </p:nvSpPr>
          <p:spPr bwMode="auto">
            <a:xfrm>
              <a:off x="4651325" y="332526"/>
              <a:ext cx="3746683" cy="1220847"/>
            </a:xfrm>
            <a:prstGeom prst="rect">
              <a:avLst/>
            </a:prstGeom>
            <a:solidFill>
              <a:srgbClr val="4E6128"/>
            </a:solidFill>
            <a:ln w="25400">
              <a:solidFill>
                <a:srgbClr val="1C1A1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Tasakaalustatum kohalik ja regionaalne areng: demograafiline, majanduslik</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Ristkülik 3"/>
            <p:cNvSpPr>
              <a:spLocks noChangeArrowheads="1"/>
            </p:cNvSpPr>
            <p:nvPr/>
          </p:nvSpPr>
          <p:spPr bwMode="auto">
            <a:xfrm>
              <a:off x="1381179" y="1828894"/>
              <a:ext cx="2693612" cy="1220846"/>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KOV suurem roll ühiskonnaelu korraldamisel</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istkülik 4"/>
            <p:cNvSpPr>
              <a:spLocks noChangeArrowheads="1"/>
            </p:cNvSpPr>
            <p:nvPr/>
          </p:nvSpPr>
          <p:spPr bwMode="auto">
            <a:xfrm>
              <a:off x="4634137" y="1828894"/>
              <a:ext cx="2692050" cy="1220846"/>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Kõigi KOV üksuste parem kohaliku elu korraldamise võimekus</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Ristkülik 5"/>
            <p:cNvSpPr>
              <a:spLocks noChangeArrowheads="1"/>
            </p:cNvSpPr>
            <p:nvPr/>
          </p:nvSpPr>
          <p:spPr bwMode="auto">
            <a:xfrm>
              <a:off x="3162338" y="3271424"/>
              <a:ext cx="2692050" cy="790146"/>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smtClean="0">
                  <a:ln>
                    <a:noFill/>
                  </a:ln>
                  <a:solidFill>
                    <a:srgbClr val="FFFFFF"/>
                  </a:solidFill>
                  <a:effectLst/>
                  <a:latin typeface="Roboto Condensed" pitchFamily="2" charset="0"/>
                  <a:ea typeface="Times New Roman" pitchFamily="18" charset="0"/>
                  <a:cs typeface="Times New Roman" pitchFamily="18" charset="0"/>
                </a:rPr>
                <a:t>Suurem demokraatlik vastutus</a:t>
              </a:r>
              <a:endParaRPr kumimoji="0" lang="et-EE" sz="16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istkülik 6"/>
            <p:cNvSpPr>
              <a:spLocks noChangeArrowheads="1"/>
            </p:cNvSpPr>
            <p:nvPr/>
          </p:nvSpPr>
          <p:spPr bwMode="auto">
            <a:xfrm>
              <a:off x="6129373" y="3276175"/>
              <a:ext cx="2693612" cy="790145"/>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Suurem territoriaalne kooskõla asustussüsteemiga</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Ristkülik 7"/>
            <p:cNvSpPr>
              <a:spLocks noChangeArrowheads="1"/>
            </p:cNvSpPr>
            <p:nvPr/>
          </p:nvSpPr>
          <p:spPr bwMode="auto">
            <a:xfrm>
              <a:off x="176554" y="3276175"/>
              <a:ext cx="2693612" cy="790145"/>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smtClean="0">
                  <a:ln>
                    <a:noFill/>
                  </a:ln>
                  <a:solidFill>
                    <a:srgbClr val="FFFFFF"/>
                  </a:solidFill>
                  <a:effectLst/>
                  <a:latin typeface="Roboto Condensed" pitchFamily="2" charset="0"/>
                  <a:ea typeface="Times New Roman" pitchFamily="18" charset="0"/>
                  <a:cs typeface="Times New Roman" pitchFamily="18" charset="0"/>
                </a:rPr>
                <a:t>Suuremad valikuvõimalused kohaliku elu korraldamisel</a:t>
              </a:r>
              <a:endParaRPr kumimoji="0" lang="et-EE" sz="1600" b="0" i="0" u="none" strike="noStrike" cap="none" normalizeH="0" baseline="0" smtClean="0">
                <a:ln>
                  <a:noFill/>
                </a:ln>
                <a:solidFill>
                  <a:schemeClr val="tx1"/>
                </a:solidFill>
                <a:effectLst/>
                <a:latin typeface="Arial" pitchFamily="34" charset="0"/>
                <a:cs typeface="Arial" pitchFamily="34" charset="0"/>
              </a:endParaRPr>
            </a:p>
          </p:txBody>
        </p:sp>
        <p:sp>
          <p:nvSpPr>
            <p:cNvPr id="11" name="Sirgkonnektor 9"/>
            <p:cNvSpPr>
              <a:spLocks noChangeShapeType="1"/>
            </p:cNvSpPr>
            <p:nvPr/>
          </p:nvSpPr>
          <p:spPr bwMode="auto">
            <a:xfrm>
              <a:off x="460914" y="1695884"/>
              <a:ext cx="7937093" cy="0"/>
            </a:xfrm>
            <a:prstGeom prst="line">
              <a:avLst/>
            </a:prstGeom>
            <a:noFill/>
            <a:ln w="25400">
              <a:solidFill>
                <a:srgbClr val="4E6128"/>
              </a:solidFill>
              <a:prstDash val="dash"/>
              <a:round/>
              <a:headEnd/>
              <a:tailEnd/>
            </a:ln>
          </p:spPr>
          <p:txBody>
            <a:bodyPr vert="horz" wrap="square" lIns="91440" tIns="45720" rIns="91440" bIns="45720" numCol="1" anchor="t" anchorCtr="0" compatLnSpc="1">
              <a:prstTxWarp prst="textNoShape">
                <a:avLst/>
              </a:prstTxWarp>
            </a:bodyPr>
            <a:lstStyle/>
            <a:p>
              <a:endParaRPr lang="et-EE" sz="1600"/>
            </a:p>
          </p:txBody>
        </p:sp>
        <p:sp>
          <p:nvSpPr>
            <p:cNvPr id="12" name="Sirgkonnektor 11"/>
            <p:cNvSpPr>
              <a:spLocks noChangeShapeType="1"/>
            </p:cNvSpPr>
            <p:nvPr/>
          </p:nvSpPr>
          <p:spPr bwMode="auto">
            <a:xfrm>
              <a:off x="246863" y="5502517"/>
              <a:ext cx="7938655" cy="0"/>
            </a:xfrm>
            <a:prstGeom prst="line">
              <a:avLst/>
            </a:prstGeom>
            <a:noFill/>
            <a:ln w="25400">
              <a:solidFill>
                <a:srgbClr val="4579B8"/>
              </a:solidFill>
              <a:prstDash val="dash"/>
              <a:round/>
              <a:headEnd/>
              <a:tailEnd/>
            </a:ln>
          </p:spPr>
          <p:txBody>
            <a:bodyPr vert="horz" wrap="square" lIns="91440" tIns="45720" rIns="91440" bIns="45720" numCol="1" anchor="t" anchorCtr="0" compatLnSpc="1">
              <a:prstTxWarp prst="textNoShape">
                <a:avLst/>
              </a:prstTxWarp>
            </a:bodyPr>
            <a:lstStyle/>
            <a:p>
              <a:endParaRPr lang="et-EE" sz="1600"/>
            </a:p>
          </p:txBody>
        </p:sp>
        <p:sp>
          <p:nvSpPr>
            <p:cNvPr id="2058" name="Ristkülik 12"/>
            <p:cNvSpPr>
              <a:spLocks noChangeArrowheads="1"/>
            </p:cNvSpPr>
            <p:nvPr/>
          </p:nvSpPr>
          <p:spPr bwMode="auto">
            <a:xfrm>
              <a:off x="246863" y="5790707"/>
              <a:ext cx="1559295" cy="934240"/>
            </a:xfrm>
            <a:prstGeom prst="rect">
              <a:avLst/>
            </a:prstGeom>
            <a:solidFill>
              <a:srgbClr val="FFFF99"/>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002060"/>
                  </a:solidFill>
                  <a:effectLst/>
                  <a:latin typeface="Roboto Condensed" pitchFamily="2" charset="0"/>
                  <a:ea typeface="Times New Roman" pitchFamily="18" charset="0"/>
                  <a:cs typeface="Times New Roman" pitchFamily="18" charset="0"/>
                </a:rPr>
                <a:t>Muudatused KOV rahastamis-korralduses</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istkülik 13"/>
            <p:cNvSpPr>
              <a:spLocks noChangeArrowheads="1"/>
            </p:cNvSpPr>
            <p:nvPr/>
          </p:nvSpPr>
          <p:spPr bwMode="auto">
            <a:xfrm>
              <a:off x="1965524" y="5793873"/>
              <a:ext cx="1524922" cy="931073"/>
            </a:xfrm>
            <a:prstGeom prst="rect">
              <a:avLst/>
            </a:prstGeom>
            <a:solidFill>
              <a:srgbClr val="FFFF99"/>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002060"/>
                  </a:solidFill>
                  <a:effectLst/>
                  <a:latin typeface="Roboto Condensed" pitchFamily="2" charset="0"/>
                  <a:ea typeface="Times New Roman" pitchFamily="18" charset="0"/>
                  <a:cs typeface="Times New Roman" pitchFamily="18" charset="0"/>
                </a:rPr>
                <a:t>Muudatused KOV ülesannetes</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istkülik 14"/>
            <p:cNvSpPr>
              <a:spLocks noChangeArrowheads="1"/>
            </p:cNvSpPr>
            <p:nvPr/>
          </p:nvSpPr>
          <p:spPr bwMode="auto">
            <a:xfrm>
              <a:off x="3621690" y="5790707"/>
              <a:ext cx="1771784" cy="934240"/>
            </a:xfrm>
            <a:prstGeom prst="rect">
              <a:avLst/>
            </a:prstGeom>
            <a:solidFill>
              <a:srgbClr val="FFFF99"/>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002060"/>
                  </a:solidFill>
                  <a:effectLst/>
                  <a:latin typeface="Roboto Condensed" pitchFamily="2" charset="0"/>
                  <a:ea typeface="Times New Roman" pitchFamily="18" charset="0"/>
                  <a:cs typeface="Times New Roman" pitchFamily="18" charset="0"/>
                </a:rPr>
                <a:t>Muudatused KOV professionaalse võimekuse nõuetes või soovitustes</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istkülik 15"/>
            <p:cNvSpPr>
              <a:spLocks noChangeArrowheads="1"/>
            </p:cNvSpPr>
            <p:nvPr/>
          </p:nvSpPr>
          <p:spPr bwMode="auto">
            <a:xfrm>
              <a:off x="5554403" y="5790706"/>
              <a:ext cx="1567107" cy="904154"/>
            </a:xfrm>
            <a:prstGeom prst="rect">
              <a:avLst/>
            </a:prstGeom>
            <a:solidFill>
              <a:srgbClr val="FFFF99"/>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002060"/>
                  </a:solidFill>
                  <a:effectLst/>
                  <a:latin typeface="Roboto Condensed" pitchFamily="2" charset="0"/>
                  <a:ea typeface="Times New Roman" pitchFamily="18" charset="0"/>
                  <a:cs typeface="Times New Roman" pitchFamily="18" charset="0"/>
                </a:rPr>
                <a:t>Muudatused KOV teostamise vormides: koostöö</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istkülik 16"/>
            <p:cNvSpPr>
              <a:spLocks noChangeArrowheads="1"/>
            </p:cNvSpPr>
            <p:nvPr/>
          </p:nvSpPr>
          <p:spPr bwMode="auto">
            <a:xfrm>
              <a:off x="7255878" y="5790706"/>
              <a:ext cx="1639767" cy="904154"/>
            </a:xfrm>
            <a:prstGeom prst="rect">
              <a:avLst/>
            </a:prstGeom>
            <a:solidFill>
              <a:srgbClr val="FFFF99"/>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002060"/>
                  </a:solidFill>
                  <a:effectLst/>
                  <a:latin typeface="Roboto Condensed" pitchFamily="2" charset="0"/>
                  <a:ea typeface="Times New Roman" pitchFamily="18" charset="0"/>
                  <a:cs typeface="Times New Roman" pitchFamily="18" charset="0"/>
                </a:rPr>
                <a:t>Muudatused KOV haldus-territoriaalses korralduses: piirid</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istkülik 17"/>
            <p:cNvSpPr>
              <a:spLocks noChangeArrowheads="1"/>
            </p:cNvSpPr>
            <p:nvPr/>
          </p:nvSpPr>
          <p:spPr bwMode="auto">
            <a:xfrm>
              <a:off x="176555" y="4281671"/>
              <a:ext cx="1807719" cy="934240"/>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KOV finantsautonoomia kasv</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istkülik 18"/>
            <p:cNvSpPr>
              <a:spLocks noChangeArrowheads="1"/>
            </p:cNvSpPr>
            <p:nvPr/>
          </p:nvSpPr>
          <p:spPr bwMode="auto">
            <a:xfrm>
              <a:off x="5830951" y="4210416"/>
              <a:ext cx="2992034" cy="1149590"/>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dirty="0" smtClean="0">
                  <a:ln>
                    <a:noFill/>
                  </a:ln>
                  <a:solidFill>
                    <a:srgbClr val="FFFFFF"/>
                  </a:solidFill>
                  <a:effectLst/>
                  <a:latin typeface="Roboto Condensed" pitchFamily="2" charset="0"/>
                  <a:ea typeface="Times New Roman" pitchFamily="18" charset="0"/>
                  <a:cs typeface="Times New Roman" pitchFamily="18" charset="0"/>
                </a:rPr>
                <a:t>Teenuste osutamise ja korraldamise ning osalus-demokraatia teostamiseks piisava rahvastikuga ja sidusate valdade-linnade moodustumine</a:t>
              </a:r>
              <a:endParaRPr kumimoji="0" lang="et-E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istkülik 19"/>
            <p:cNvSpPr>
              <a:spLocks noChangeArrowheads="1"/>
            </p:cNvSpPr>
            <p:nvPr/>
          </p:nvSpPr>
          <p:spPr bwMode="auto">
            <a:xfrm>
              <a:off x="2090518" y="4281671"/>
              <a:ext cx="1806157" cy="934240"/>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smtClean="0">
                  <a:ln>
                    <a:noFill/>
                  </a:ln>
                  <a:solidFill>
                    <a:srgbClr val="FFFFFF"/>
                  </a:solidFill>
                  <a:effectLst/>
                  <a:latin typeface="Roboto Condensed" pitchFamily="2" charset="0"/>
                  <a:ea typeface="Times New Roman" pitchFamily="18" charset="0"/>
                  <a:cs typeface="Times New Roman" pitchFamily="18" charset="0"/>
                </a:rPr>
                <a:t>Strateegilise ja korraldusliku juhtimise tugevnemine</a:t>
              </a:r>
              <a:endParaRPr kumimoji="0" lang="et-EE" sz="16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istkülik 20"/>
            <p:cNvSpPr>
              <a:spLocks noChangeArrowheads="1"/>
            </p:cNvSpPr>
            <p:nvPr/>
          </p:nvSpPr>
          <p:spPr bwMode="auto">
            <a:xfrm>
              <a:off x="3998233" y="4281671"/>
              <a:ext cx="1706162" cy="934240"/>
            </a:xfrm>
            <a:prstGeom prst="rect">
              <a:avLst/>
            </a:prstGeom>
            <a:solidFill>
              <a:srgbClr val="4F81BD"/>
            </a:solidFill>
            <a:ln w="25400">
              <a:solidFill>
                <a:srgbClr val="243F60"/>
              </a:solidFill>
              <a:miter lim="800000"/>
              <a:headEnd/>
              <a:tailEnd/>
            </a:ln>
          </p:spPr>
          <p:txBody>
            <a:bodyPr vert="horz" wrap="square" lIns="90507" tIns="45256" rIns="90507" bIns="4525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t-EE" sz="1600" b="0" i="0" u="none" strike="noStrike" cap="none" normalizeH="0" baseline="0" smtClean="0">
                  <a:ln>
                    <a:noFill/>
                  </a:ln>
                  <a:solidFill>
                    <a:srgbClr val="FFFFFF"/>
                  </a:solidFill>
                  <a:effectLst/>
                  <a:latin typeface="Roboto Condensed" pitchFamily="2" charset="0"/>
                  <a:ea typeface="Times New Roman" pitchFamily="18" charset="0"/>
                  <a:cs typeface="Times New Roman" pitchFamily="18" charset="0"/>
                </a:rPr>
                <a:t>KOV teostamise subsidiaarsuse suurenemine</a:t>
              </a:r>
              <a:endParaRPr kumimoji="0" lang="et-EE" sz="1600" b="0" i="0" u="none" strike="noStrike" cap="none" normalizeH="0" baseline="0" smtClean="0">
                <a:ln>
                  <a:noFill/>
                </a:ln>
                <a:solidFill>
                  <a:schemeClr val="tx1"/>
                </a:solidFill>
                <a:effectLst/>
                <a:latin typeface="Arial" pitchFamily="34" charset="0"/>
                <a:cs typeface="Arial" pitchFamily="34" charset="0"/>
              </a:endParaRPr>
            </a:p>
          </p:txBody>
        </p:sp>
      </p:grpSp>
      <p:sp>
        <p:nvSpPr>
          <p:cNvPr id="2085" name="Rectangle 37"/>
          <p:cNvSpPr>
            <a:spLocks noChangeArrowheads="1"/>
          </p:cNvSpPr>
          <p:nvPr/>
        </p:nvSpPr>
        <p:spPr bwMode="auto">
          <a:xfrm>
            <a:off x="0" y="4774198"/>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t-EE" sz="1600" b="0" i="0" u="none" strike="noStrike" cap="none" normalizeH="0" baseline="0" smtClean="0">
              <a:ln>
                <a:noFill/>
              </a:ln>
              <a:solidFill>
                <a:schemeClr val="tx1"/>
              </a:solidFill>
              <a:effectLst/>
              <a:latin typeface="Arial" pitchFamily="34" charset="0"/>
              <a:cs typeface="Arial" pitchFamily="34" charset="0"/>
            </a:endParaRPr>
          </a:p>
        </p:txBody>
      </p:sp>
      <p:sp>
        <p:nvSpPr>
          <p:cNvPr id="23" name="Title 1"/>
          <p:cNvSpPr txBox="1">
            <a:spLocks/>
          </p:cNvSpPr>
          <p:nvPr/>
        </p:nvSpPr>
        <p:spPr>
          <a:xfrm>
            <a:off x="251297" y="251918"/>
            <a:ext cx="7920000" cy="576063"/>
          </a:xfrm>
          <a:prstGeom prst="rect">
            <a:avLst/>
          </a:prstGeom>
        </p:spPr>
        <p:txBody>
          <a:bodyPr/>
          <a:lstStyle/>
          <a:p>
            <a:pPr marL="0" marR="0" lvl="0" indent="0" algn="l" defTabSz="449263" rtl="0" eaLnBrk="1" fontAlgn="base" latinLnBrk="0" hangingPunct="0">
              <a:lnSpc>
                <a:spcPct val="88000"/>
              </a:lnSpc>
              <a:spcBef>
                <a:spcPct val="0"/>
              </a:spcBef>
              <a:spcAft>
                <a:spcPct val="0"/>
              </a:spcAft>
              <a:buClr>
                <a:srgbClr val="000000"/>
              </a:buClr>
              <a:buSzPct val="100000"/>
              <a:buFont typeface="Times New Roman" panose="02020603050405020304" pitchFamily="18" charset="0"/>
              <a:buNone/>
              <a:tabLst/>
              <a:defRPr/>
            </a:pPr>
            <a:r>
              <a:rPr kumimoji="0" lang="et-EE" altLang="et-EE" sz="3200" b="1" i="0" u="none" strike="noStrike" kern="1200" cap="none" spc="0" normalizeH="0" baseline="0" noProof="0" dirty="0" smtClean="0">
                <a:ln>
                  <a:noFill/>
                </a:ln>
                <a:solidFill>
                  <a:srgbClr val="0070C0"/>
                </a:solidFill>
                <a:effectLst/>
                <a:uLnTx/>
                <a:uFillTx/>
                <a:latin typeface="+mj-lt"/>
                <a:ea typeface="+mj-ea"/>
                <a:cs typeface="+mj-cs"/>
              </a:rPr>
              <a:t>KOV reformi eesmärgid: Eesmärgipuu</a:t>
            </a:r>
            <a:endParaRPr kumimoji="0" lang="et-EE" sz="3200" b="1" i="0" u="none" strike="noStrike" kern="1200" cap="none" spc="0" normalizeH="0" baseline="0" noProof="0" dirty="0">
              <a:ln>
                <a:noFill/>
              </a:ln>
              <a:solidFill>
                <a:srgbClr val="0070C0"/>
              </a:solidFill>
              <a:effectLst/>
              <a:uLnTx/>
              <a:uFillTx/>
              <a:latin typeface="+mj-lt"/>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385" y="2340149"/>
            <a:ext cx="7560615" cy="1907851"/>
          </a:xfrm>
        </p:spPr>
        <p:txBody>
          <a:bodyPr/>
          <a:lstStyle/>
          <a:p>
            <a:pPr>
              <a:spcAft>
                <a:spcPts val="600"/>
              </a:spcAft>
            </a:pPr>
            <a:r>
              <a:rPr lang="et-EE" sz="4800" dirty="0" smtClean="0"/>
              <a:t/>
            </a:r>
            <a:br>
              <a:rPr lang="et-EE" sz="4800" dirty="0" smtClean="0"/>
            </a:br>
            <a:r>
              <a:rPr lang="et-EE" sz="4800" dirty="0" smtClean="0"/>
              <a:t>	Kuidas?</a:t>
            </a:r>
          </a:p>
        </p:txBody>
      </p:sp>
      <p:pic>
        <p:nvPicPr>
          <p:cNvPr id="4" name="Picture 3" descr="HARIME~1.JPG"/>
          <p:cNvPicPr>
            <a:picLocks noChangeAspect="1"/>
          </p:cNvPicPr>
          <p:nvPr/>
        </p:nvPicPr>
        <p:blipFill>
          <a:blip r:embed="rId3" cstate="print"/>
          <a:stretch>
            <a:fillRect/>
          </a:stretch>
        </p:blipFill>
        <p:spPr>
          <a:xfrm>
            <a:off x="1" y="4860429"/>
            <a:ext cx="8999537" cy="18417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393" y="2268142"/>
            <a:ext cx="7488607" cy="1979858"/>
          </a:xfrm>
        </p:spPr>
        <p:txBody>
          <a:bodyPr/>
          <a:lstStyle/>
          <a:p>
            <a:r>
              <a:rPr lang="et-EE" sz="5000" dirty="0" smtClean="0"/>
              <a:t>Haldusreformi ettevalmistamise protsess, kontseptsioon ja seadus</a:t>
            </a:r>
            <a:endParaRPr lang="et-EE" sz="5000" dirty="0"/>
          </a:p>
        </p:txBody>
      </p:sp>
      <p:pic>
        <p:nvPicPr>
          <p:cNvPr id="5" name="Picture 4" descr="PHJA-K~1.JPG"/>
          <p:cNvPicPr>
            <a:picLocks noChangeAspect="1"/>
          </p:cNvPicPr>
          <p:nvPr/>
        </p:nvPicPr>
        <p:blipFill>
          <a:blip r:embed="rId3" cstate="print"/>
          <a:stretch>
            <a:fillRect/>
          </a:stretch>
        </p:blipFill>
        <p:spPr>
          <a:xfrm>
            <a:off x="0" y="4752036"/>
            <a:ext cx="8999538" cy="19085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251918"/>
            <a:ext cx="8424936" cy="504056"/>
          </a:xfrm>
        </p:spPr>
        <p:txBody>
          <a:bodyPr/>
          <a:lstStyle/>
          <a:p>
            <a:r>
              <a:rPr lang="et-EE" altLang="et-EE" sz="3400" dirty="0" smtClean="0">
                <a:solidFill>
                  <a:srgbClr val="0070C0"/>
                </a:solidFill>
              </a:rPr>
              <a:t>Haldusreformi ettevalmistamise protsess</a:t>
            </a:r>
            <a:endParaRPr lang="et-EE" sz="3400" dirty="0">
              <a:solidFill>
                <a:srgbClr val="0070C0"/>
              </a:solidFill>
              <a:ea typeface="Tahoma" pitchFamily="34" charset="0"/>
              <a:cs typeface="Arial" pitchFamily="34" charset="0"/>
            </a:endParaRPr>
          </a:p>
        </p:txBody>
      </p:sp>
      <p:graphicFrame>
        <p:nvGraphicFramePr>
          <p:cNvPr id="5" name="Diagram 4"/>
          <p:cNvGraphicFramePr/>
          <p:nvPr/>
        </p:nvGraphicFramePr>
        <p:xfrm>
          <a:off x="323305" y="827981"/>
          <a:ext cx="8064896" cy="399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Leppneeme_sadam.jpg"/>
          <p:cNvPicPr/>
          <p:nvPr/>
        </p:nvPicPr>
        <p:blipFill>
          <a:blip r:embed="rId8" cstate="print"/>
          <a:stretch>
            <a:fillRect/>
          </a:stretch>
        </p:blipFill>
        <p:spPr>
          <a:xfrm>
            <a:off x="0" y="5148461"/>
            <a:ext cx="8999538" cy="15841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179909"/>
            <a:ext cx="8028980" cy="576064"/>
          </a:xfrm>
        </p:spPr>
        <p:txBody>
          <a:bodyPr/>
          <a:lstStyle/>
          <a:p>
            <a:r>
              <a:rPr lang="et-EE" sz="3000" dirty="0" smtClean="0">
                <a:solidFill>
                  <a:srgbClr val="0070C0"/>
                </a:solidFill>
              </a:rPr>
              <a:t>Kriteerium &amp; erandid </a:t>
            </a:r>
          </a:p>
        </p:txBody>
      </p:sp>
      <p:sp>
        <p:nvSpPr>
          <p:cNvPr id="3" name="Content Placeholder 2"/>
          <p:cNvSpPr>
            <a:spLocks noGrp="1"/>
          </p:cNvSpPr>
          <p:nvPr>
            <p:ph idx="1"/>
          </p:nvPr>
        </p:nvSpPr>
        <p:spPr>
          <a:xfrm>
            <a:off x="251297" y="899989"/>
            <a:ext cx="8568952" cy="5381749"/>
          </a:xfrm>
        </p:spPr>
        <p:txBody>
          <a:bodyPr/>
          <a:lstStyle/>
          <a:p>
            <a:pPr>
              <a:lnSpc>
                <a:spcPct val="100000"/>
              </a:lnSpc>
              <a:spcAft>
                <a:spcPts val="300"/>
              </a:spcAft>
            </a:pPr>
            <a:r>
              <a:rPr lang="et-EE" sz="2000" dirty="0" smtClean="0"/>
              <a:t>KOV üksus peab tagama seadusest tulenevate ülesannete korraldamiseks vajaliku professionaalse võimekuse ja kõigile KOV elanikele avalike teenuste osutamise potentsiaali, mille tagamiseks vajalik elanike arv on </a:t>
            </a:r>
            <a:r>
              <a:rPr lang="et-EE" sz="2000" dirty="0" smtClean="0">
                <a:solidFill>
                  <a:srgbClr val="0070C0"/>
                </a:solidFill>
              </a:rPr>
              <a:t>vähemalt 5000 elanikku</a:t>
            </a:r>
            <a:r>
              <a:rPr lang="et-EE" sz="2000" dirty="0" smtClean="0"/>
              <a:t>. </a:t>
            </a:r>
          </a:p>
          <a:p>
            <a:pPr>
              <a:lnSpc>
                <a:spcPct val="100000"/>
              </a:lnSpc>
              <a:spcAft>
                <a:spcPts val="300"/>
              </a:spcAft>
            </a:pPr>
            <a:r>
              <a:rPr lang="et-EE" sz="2000" dirty="0" smtClean="0"/>
              <a:t>VV eesmärgiks suuremate KOVide tekke toetamine -  </a:t>
            </a:r>
            <a:r>
              <a:rPr lang="et-EE" sz="2000" dirty="0" smtClean="0">
                <a:solidFill>
                  <a:srgbClr val="0070C0"/>
                </a:solidFill>
              </a:rPr>
              <a:t>vähemalt 11 000 elanikku</a:t>
            </a:r>
            <a:r>
              <a:rPr lang="et-EE" sz="2000" dirty="0" smtClean="0"/>
              <a:t> või tervet maakonda hõlmavale KOVile täiendav toetus 500 000€.</a:t>
            </a:r>
          </a:p>
          <a:p>
            <a:pPr>
              <a:lnSpc>
                <a:spcPct val="100000"/>
              </a:lnSpc>
              <a:spcAft>
                <a:spcPts val="300"/>
              </a:spcAft>
              <a:buNone/>
            </a:pPr>
            <a:r>
              <a:rPr lang="et-EE" sz="2000" dirty="0" smtClean="0">
                <a:solidFill>
                  <a:srgbClr val="0070C0"/>
                </a:solidFill>
              </a:rPr>
              <a:t>Erandid:</a:t>
            </a:r>
          </a:p>
          <a:p>
            <a:pPr lvl="0">
              <a:lnSpc>
                <a:spcPct val="100000"/>
              </a:lnSpc>
              <a:spcAft>
                <a:spcPts val="300"/>
              </a:spcAft>
            </a:pPr>
            <a:r>
              <a:rPr lang="et-EE" sz="2000" dirty="0" smtClean="0"/>
              <a:t>ühinevad vähemalt 2 KOVi, mille pindala on vähemalt 900 km</a:t>
            </a:r>
            <a:r>
              <a:rPr lang="et-EE" sz="2000" baseline="30000" dirty="0" smtClean="0"/>
              <a:t>2 </a:t>
            </a:r>
            <a:r>
              <a:rPr lang="et-EE" sz="2000" dirty="0" smtClean="0"/>
              <a:t>ja üle 3500 elaniku;</a:t>
            </a:r>
          </a:p>
          <a:p>
            <a:pPr lvl="0">
              <a:lnSpc>
                <a:spcPct val="100000"/>
              </a:lnSpc>
              <a:spcAft>
                <a:spcPts val="300"/>
              </a:spcAft>
            </a:pPr>
            <a:r>
              <a:rPr lang="et-EE" sz="2000" dirty="0" smtClean="0"/>
              <a:t>ühinevad vähemalt 4 KOVi, milles elab vähemalt 3500 elanikku (01.01.2017 seisuga RR alusel); </a:t>
            </a:r>
          </a:p>
          <a:p>
            <a:pPr lvl="0">
              <a:lnSpc>
                <a:spcPct val="100000"/>
              </a:lnSpc>
              <a:spcAft>
                <a:spcPts val="300"/>
              </a:spcAft>
            </a:pPr>
            <a:r>
              <a:rPr lang="et-EE" sz="2000" dirty="0" smtClean="0"/>
              <a:t>KOV on mereline saarvald;</a:t>
            </a:r>
          </a:p>
          <a:p>
            <a:pPr lvl="0">
              <a:lnSpc>
                <a:spcPct val="100000"/>
              </a:lnSpc>
              <a:spcAft>
                <a:spcPts val="300"/>
              </a:spcAft>
            </a:pPr>
            <a:r>
              <a:rPr lang="et-EE" sz="2000" spc="-20" dirty="0" smtClean="0"/>
              <a:t>KOVid on algatanud ühinemised min. 5000 elanikuga, kuid see on langenud alla 5000 (01.01.2017 seisuga)</a:t>
            </a:r>
            <a:endParaRPr lang="et-EE" altLang="et-EE" sz="2000" dirty="0" smtClean="0">
              <a:solidFill>
                <a:srgbClr val="0070C0"/>
              </a:solidFill>
            </a:endParaRPr>
          </a:p>
          <a:p>
            <a:pPr>
              <a:lnSpc>
                <a:spcPct val="100000"/>
              </a:lnSpc>
              <a:spcAft>
                <a:spcPts val="300"/>
              </a:spcAft>
            </a:pPr>
            <a:endParaRPr lang="et-EE" sz="2000" dirty="0"/>
          </a:p>
        </p:txBody>
      </p:sp>
      <p:pic>
        <p:nvPicPr>
          <p:cNvPr id="5" name="Picture 4" descr="Suuresadama_panoraam.jpg"/>
          <p:cNvPicPr/>
          <p:nvPr/>
        </p:nvPicPr>
        <p:blipFill>
          <a:blip r:embed="rId3" cstate="print"/>
          <a:stretch>
            <a:fillRect/>
          </a:stretch>
        </p:blipFill>
        <p:spPr>
          <a:xfrm>
            <a:off x="0" y="4788421"/>
            <a:ext cx="8999538" cy="19081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393" y="2268142"/>
            <a:ext cx="7488607" cy="1979858"/>
          </a:xfrm>
        </p:spPr>
        <p:txBody>
          <a:bodyPr/>
          <a:lstStyle/>
          <a:p>
            <a:r>
              <a:rPr lang="et-EE" sz="5000" dirty="0" smtClean="0"/>
              <a:t/>
            </a:r>
            <a:br>
              <a:rPr lang="et-EE" sz="5000" dirty="0" smtClean="0"/>
            </a:br>
            <a:r>
              <a:rPr lang="et-EE" sz="5000" dirty="0" smtClean="0"/>
              <a:t>		Miks?</a:t>
            </a:r>
            <a:endParaRPr lang="et-EE" sz="5000" dirty="0"/>
          </a:p>
        </p:txBody>
      </p:sp>
      <p:pic>
        <p:nvPicPr>
          <p:cNvPr id="5" name="Picture 4" descr="PHJA-K~1.JPG"/>
          <p:cNvPicPr>
            <a:picLocks noChangeAspect="1"/>
          </p:cNvPicPr>
          <p:nvPr/>
        </p:nvPicPr>
        <p:blipFill>
          <a:blip r:embed="rId3" cstate="print"/>
          <a:stretch>
            <a:fillRect/>
          </a:stretch>
        </p:blipFill>
        <p:spPr>
          <a:xfrm>
            <a:off x="0" y="4752036"/>
            <a:ext cx="8999538" cy="19085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05" y="251918"/>
            <a:ext cx="8099932" cy="648071"/>
          </a:xfrm>
        </p:spPr>
        <p:txBody>
          <a:bodyPr/>
          <a:lstStyle/>
          <a:p>
            <a:r>
              <a:rPr lang="et-EE" altLang="et-EE" sz="3000" dirty="0" smtClean="0">
                <a:solidFill>
                  <a:srgbClr val="0070C0"/>
                </a:solidFill>
              </a:rPr>
              <a:t>Haldusreformi elluviimise ajakava</a:t>
            </a:r>
            <a:endParaRPr lang="et-EE" sz="30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179289" y="827981"/>
            <a:ext cx="8640960" cy="6012557"/>
          </a:xfrm>
        </p:spPr>
        <p:txBody>
          <a:bodyPr/>
          <a:lstStyle/>
          <a:p>
            <a:pPr>
              <a:lnSpc>
                <a:spcPct val="100000"/>
              </a:lnSpc>
              <a:spcAft>
                <a:spcPts val="0"/>
              </a:spcAft>
              <a:buNone/>
            </a:pPr>
            <a:r>
              <a:rPr lang="et-EE" sz="2400" dirty="0" smtClean="0">
                <a:solidFill>
                  <a:srgbClr val="0070C0"/>
                </a:solidFill>
              </a:rPr>
              <a:t>I Reformi omaalgatuslik etapp</a:t>
            </a:r>
          </a:p>
          <a:p>
            <a:pPr lvl="0">
              <a:lnSpc>
                <a:spcPct val="100000"/>
              </a:lnSpc>
              <a:spcAft>
                <a:spcPts val="0"/>
              </a:spcAft>
            </a:pPr>
            <a:r>
              <a:rPr lang="et-EE" sz="1900" b="1" dirty="0" smtClean="0"/>
              <a:t>1.06.2016 – 1.01.2017 		</a:t>
            </a:r>
            <a:r>
              <a:rPr lang="et-EE" sz="1900" dirty="0" smtClean="0"/>
              <a:t>Omaalgatuslike ühinemiste ettevalmistamine (6-7 kuud)</a:t>
            </a:r>
          </a:p>
          <a:p>
            <a:pPr lvl="0">
              <a:lnSpc>
                <a:spcPct val="100000"/>
              </a:lnSpc>
              <a:spcAft>
                <a:spcPts val="0"/>
              </a:spcAft>
            </a:pPr>
            <a:r>
              <a:rPr lang="et-EE" sz="1500" b="1" dirty="0" smtClean="0">
                <a:solidFill>
                  <a:schemeClr val="tx1"/>
                </a:solidFill>
              </a:rPr>
              <a:t>01.06-07.2016 </a:t>
            </a:r>
            <a:r>
              <a:rPr lang="et-EE" sz="1500" b="1" dirty="0" smtClean="0"/>
              <a:t>	</a:t>
            </a:r>
            <a:r>
              <a:rPr lang="et-EE" sz="1500" dirty="0" smtClean="0"/>
              <a:t>Kriteeriumid jõustuvad</a:t>
            </a:r>
          </a:p>
          <a:p>
            <a:pPr lvl="0">
              <a:lnSpc>
                <a:spcPct val="100000"/>
              </a:lnSpc>
              <a:spcAft>
                <a:spcPts val="0"/>
              </a:spcAft>
            </a:pPr>
            <a:r>
              <a:rPr lang="et-EE" sz="1900" b="1" dirty="0" smtClean="0">
                <a:solidFill>
                  <a:schemeClr val="tx1"/>
                </a:solidFill>
              </a:rPr>
              <a:t>1.01.2017 	</a:t>
            </a:r>
            <a:r>
              <a:rPr lang="et-EE" sz="1900" dirty="0" smtClean="0">
                <a:solidFill>
                  <a:schemeClr val="tx1"/>
                </a:solidFill>
              </a:rPr>
              <a:t>tähtaeg volikogude ühinemise otsuste ja HTK muutmise taotluse 						esitamiseks maavanemale</a:t>
            </a:r>
          </a:p>
          <a:p>
            <a:pPr lvl="0">
              <a:lnSpc>
                <a:spcPct val="100000"/>
              </a:lnSpc>
              <a:spcAft>
                <a:spcPts val="0"/>
              </a:spcAft>
            </a:pPr>
            <a:r>
              <a:rPr lang="et-EE" sz="1900" b="1" dirty="0" smtClean="0">
                <a:solidFill>
                  <a:schemeClr val="tx1"/>
                </a:solidFill>
              </a:rPr>
              <a:t>1.02.2017 	</a:t>
            </a:r>
            <a:r>
              <a:rPr lang="et-EE" sz="1900" dirty="0" smtClean="0">
                <a:solidFill>
                  <a:schemeClr val="tx1"/>
                </a:solidFill>
              </a:rPr>
              <a:t>VV määrus HTK muutmiseks (ühinemised jõustuvad 15.10.17)</a:t>
            </a:r>
            <a:r>
              <a:rPr lang="et-EE" sz="1800" dirty="0" smtClean="0">
                <a:solidFill>
                  <a:schemeClr val="tx1"/>
                </a:solidFill>
              </a:rPr>
              <a:t>	</a:t>
            </a:r>
          </a:p>
          <a:p>
            <a:pPr lvl="0">
              <a:lnSpc>
                <a:spcPct val="100000"/>
              </a:lnSpc>
              <a:spcAft>
                <a:spcPts val="0"/>
              </a:spcAft>
            </a:pPr>
            <a:endParaRPr lang="et-EE" sz="1200" dirty="0" smtClean="0">
              <a:solidFill>
                <a:schemeClr val="tx1"/>
              </a:solidFill>
            </a:endParaRPr>
          </a:p>
          <a:p>
            <a:pPr>
              <a:lnSpc>
                <a:spcPct val="100000"/>
              </a:lnSpc>
              <a:spcAft>
                <a:spcPts val="0"/>
              </a:spcAft>
              <a:buNone/>
            </a:pPr>
            <a:r>
              <a:rPr lang="et-EE" sz="2400" dirty="0" smtClean="0">
                <a:solidFill>
                  <a:srgbClr val="0070C0"/>
                </a:solidFill>
              </a:rPr>
              <a:t>II VV poolt ühinemiste algatamise etapp</a:t>
            </a:r>
          </a:p>
          <a:p>
            <a:pPr lvl="0">
              <a:lnSpc>
                <a:spcPct val="100000"/>
              </a:lnSpc>
              <a:spcAft>
                <a:spcPts val="0"/>
              </a:spcAft>
            </a:pPr>
            <a:r>
              <a:rPr lang="et-EE" sz="1900" b="1" dirty="0" smtClean="0">
                <a:solidFill>
                  <a:schemeClr val="tx1"/>
                </a:solidFill>
              </a:rPr>
              <a:t>1.01.-15.07.2017		</a:t>
            </a:r>
            <a:r>
              <a:rPr lang="et-EE" sz="1900" dirty="0" smtClean="0">
                <a:solidFill>
                  <a:schemeClr val="tx1"/>
                </a:solidFill>
              </a:rPr>
              <a:t>VV poolt ühinemiste ettevalmistamine ja algatamine (7 kuud)</a:t>
            </a:r>
          </a:p>
          <a:p>
            <a:pPr lvl="0">
              <a:lnSpc>
                <a:spcPct val="100000"/>
              </a:lnSpc>
              <a:spcAft>
                <a:spcPts val="0"/>
              </a:spcAft>
            </a:pPr>
            <a:r>
              <a:rPr lang="et-EE" sz="1900" b="1" dirty="0" smtClean="0">
                <a:solidFill>
                  <a:schemeClr val="tx1"/>
                </a:solidFill>
              </a:rPr>
              <a:t>15.02.2017 </a:t>
            </a:r>
            <a:r>
              <a:rPr lang="et-EE" sz="1900" dirty="0" smtClean="0">
                <a:solidFill>
                  <a:schemeClr val="tx1"/>
                </a:solidFill>
              </a:rPr>
              <a:t>		VV algatab HTK muutmise tehes KOVidele ettepaneku</a:t>
            </a:r>
          </a:p>
          <a:p>
            <a:pPr lvl="0">
              <a:lnSpc>
                <a:spcPct val="100000"/>
              </a:lnSpc>
              <a:spcAft>
                <a:spcPts val="0"/>
              </a:spcAft>
            </a:pPr>
            <a:r>
              <a:rPr lang="et-EE" sz="1900" b="1" dirty="0" smtClean="0">
                <a:solidFill>
                  <a:schemeClr val="tx1"/>
                </a:solidFill>
              </a:rPr>
              <a:t>15.05.2017 	</a:t>
            </a:r>
            <a:r>
              <a:rPr lang="et-EE" sz="1900" dirty="0" smtClean="0">
                <a:solidFill>
                  <a:schemeClr val="tx1"/>
                </a:solidFill>
              </a:rPr>
              <a:t>KOVidel aeg arvamuse esitamiseks VV ettepaneku kohta (3 kuud)</a:t>
            </a:r>
          </a:p>
          <a:p>
            <a:pPr lvl="0">
              <a:lnSpc>
                <a:spcPct val="100000"/>
              </a:lnSpc>
              <a:spcAft>
                <a:spcPts val="0"/>
              </a:spcAft>
            </a:pPr>
            <a:r>
              <a:rPr lang="et-EE" sz="1900" b="1" dirty="0" smtClean="0">
                <a:solidFill>
                  <a:schemeClr val="tx1"/>
                </a:solidFill>
              </a:rPr>
              <a:t>15.07.2017 	</a:t>
            </a:r>
            <a:r>
              <a:rPr lang="et-EE" sz="1900" dirty="0" smtClean="0">
                <a:solidFill>
                  <a:schemeClr val="tx1"/>
                </a:solidFill>
              </a:rPr>
              <a:t>VV määrus  HTK  muutmiseks (hiljemalt 90 päeva enne valimisi)</a:t>
            </a:r>
          </a:p>
          <a:p>
            <a:pPr lvl="0">
              <a:lnSpc>
                <a:spcPct val="100000"/>
              </a:lnSpc>
              <a:spcAft>
                <a:spcPts val="0"/>
              </a:spcAft>
            </a:pPr>
            <a:r>
              <a:rPr lang="et-EE" sz="1900" b="1" dirty="0" smtClean="0">
                <a:solidFill>
                  <a:schemeClr val="tx1"/>
                </a:solidFill>
              </a:rPr>
              <a:t>15.10. 2017</a:t>
            </a:r>
            <a:r>
              <a:rPr lang="et-EE" sz="1900" dirty="0" smtClean="0">
                <a:solidFill>
                  <a:schemeClr val="tx1"/>
                </a:solidFill>
              </a:rPr>
              <a:t>	KOV volikogude valimised, mõlema etapi KOV ühinemised </a:t>
            </a:r>
            <a:r>
              <a:rPr lang="et-EE" sz="1900" dirty="0" smtClean="0"/>
              <a:t>jõustuvad  </a:t>
            </a:r>
            <a:r>
              <a:rPr lang="et-EE" sz="1800" dirty="0" smtClean="0">
                <a:solidFill>
                  <a:schemeClr val="tx1"/>
                </a:solidFill>
              </a:rPr>
              <a:t>	</a:t>
            </a:r>
            <a:r>
              <a:rPr lang="et-EE" sz="1200" dirty="0" smtClean="0">
                <a:solidFill>
                  <a:schemeClr val="tx1"/>
                </a:solidFill>
              </a:rPr>
              <a:t>	</a:t>
            </a:r>
            <a:endParaRPr lang="et-EE" sz="1200" dirty="0">
              <a:solidFill>
                <a:srgbClr val="0070C0"/>
              </a:solidFill>
            </a:endParaRPr>
          </a:p>
        </p:txBody>
      </p:sp>
      <p:pic>
        <p:nvPicPr>
          <p:cNvPr id="5" name="Picture 4" descr="Lake_Viljandi_panorama_2008.jpg"/>
          <p:cNvPicPr/>
          <p:nvPr/>
        </p:nvPicPr>
        <p:blipFill>
          <a:blip r:embed="rId3" cstate="print"/>
          <a:stretch>
            <a:fillRect/>
          </a:stretch>
        </p:blipFill>
        <p:spPr>
          <a:xfrm>
            <a:off x="0" y="4932437"/>
            <a:ext cx="8999538" cy="17552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05" y="251917"/>
            <a:ext cx="8532217" cy="576064"/>
          </a:xfrm>
        </p:spPr>
        <p:txBody>
          <a:bodyPr/>
          <a:lstStyle/>
          <a:p>
            <a:r>
              <a:rPr lang="et-EE" sz="2800" dirty="0" smtClean="0">
                <a:solidFill>
                  <a:srgbClr val="0070C0"/>
                </a:solidFill>
              </a:rPr>
              <a:t>Ühinemistoetused</a:t>
            </a:r>
            <a:endParaRPr lang="et-EE" sz="28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323305" y="755973"/>
            <a:ext cx="8424936" cy="5525765"/>
          </a:xfrm>
        </p:spPr>
        <p:txBody>
          <a:bodyPr/>
          <a:lstStyle/>
          <a:p>
            <a:pPr>
              <a:lnSpc>
                <a:spcPct val="100000"/>
              </a:lnSpc>
              <a:spcBef>
                <a:spcPts val="300"/>
              </a:spcBef>
              <a:spcAft>
                <a:spcPts val="300"/>
              </a:spcAft>
              <a:defRPr/>
            </a:pPr>
            <a:r>
              <a:rPr lang="et-EE" sz="2000" dirty="0" smtClean="0">
                <a:solidFill>
                  <a:srgbClr val="0070C0"/>
                </a:solidFill>
              </a:rPr>
              <a:t>Kahekordistatud ühinemistoetus </a:t>
            </a:r>
            <a:r>
              <a:rPr lang="et-EE" sz="2000" dirty="0" smtClean="0"/>
              <a:t>kriteeriumitele vastavale KOVile: 100€ elaniku kohta,  min 300 000€, </a:t>
            </a:r>
            <a:r>
              <a:rPr lang="et-EE" sz="2000" dirty="0" err="1" smtClean="0"/>
              <a:t>max</a:t>
            </a:r>
            <a:r>
              <a:rPr lang="et-EE" sz="2000" dirty="0" smtClean="0"/>
              <a:t> 800 000€</a:t>
            </a:r>
          </a:p>
          <a:p>
            <a:pPr marL="432000" lvl="1" indent="-324000">
              <a:lnSpc>
                <a:spcPct val="100000"/>
              </a:lnSpc>
              <a:spcBef>
                <a:spcPts val="300"/>
              </a:spcBef>
              <a:spcAft>
                <a:spcPts val="300"/>
              </a:spcAft>
              <a:buClr>
                <a:srgbClr val="0084D1"/>
              </a:buClr>
              <a:buFont typeface="Arial" panose="020B0604020202020204" pitchFamily="34" charset="0"/>
              <a:buChar char="•"/>
            </a:pPr>
            <a:r>
              <a:rPr lang="et-EE" sz="2000" spc="-20" dirty="0" smtClean="0">
                <a:solidFill>
                  <a:schemeClr val="tx1"/>
                </a:solidFill>
              </a:rPr>
              <a:t>Ühinemistoetusest ca 95% suunatakse KOV investeeringuteks  ja seeläbi otseselt avalike teenuste parendamiseks elanikele </a:t>
            </a:r>
          </a:p>
          <a:p>
            <a:pPr>
              <a:lnSpc>
                <a:spcPct val="100000"/>
              </a:lnSpc>
              <a:spcBef>
                <a:spcPts val="300"/>
              </a:spcBef>
              <a:spcAft>
                <a:spcPts val="300"/>
              </a:spcAft>
            </a:pPr>
            <a:endParaRPr lang="et-EE" sz="2000" dirty="0" smtClean="0"/>
          </a:p>
          <a:p>
            <a:pPr>
              <a:lnSpc>
                <a:spcPct val="100000"/>
              </a:lnSpc>
              <a:spcBef>
                <a:spcPts val="300"/>
              </a:spcBef>
              <a:spcAft>
                <a:spcPts val="300"/>
              </a:spcAft>
            </a:pPr>
            <a:r>
              <a:rPr lang="et-EE" sz="2000" dirty="0" smtClean="0"/>
              <a:t>VV poolt algatatud ühinemistel ei kohaldu (tegemist vabatahtlike ühinemiste soodustamise toetusega), siis kompenseeritakse vaid otsesed kaasnevad kulud.</a:t>
            </a:r>
          </a:p>
          <a:p>
            <a:pPr>
              <a:lnSpc>
                <a:spcPct val="100000"/>
              </a:lnSpc>
              <a:spcBef>
                <a:spcPts val="300"/>
              </a:spcBef>
              <a:spcAft>
                <a:spcPts val="300"/>
              </a:spcAft>
              <a:defRPr/>
            </a:pPr>
            <a:r>
              <a:rPr lang="et-EE" sz="2000" dirty="0" smtClean="0">
                <a:solidFill>
                  <a:schemeClr val="tx1"/>
                </a:solidFill>
              </a:rPr>
              <a:t>Pikendatakse riigieelarvelise </a:t>
            </a:r>
            <a:r>
              <a:rPr lang="et-EE" sz="2000" dirty="0" smtClean="0">
                <a:solidFill>
                  <a:srgbClr val="0070C0"/>
                </a:solidFill>
              </a:rPr>
              <a:t>toetuse säilimist neljalt aastalt kaheksale.</a:t>
            </a:r>
          </a:p>
          <a:p>
            <a:r>
              <a:rPr lang="et-EE" altLang="et-EE" sz="2000" dirty="0" smtClean="0">
                <a:solidFill>
                  <a:schemeClr val="tx1"/>
                </a:solidFill>
              </a:rPr>
              <a:t>Suurendatakse ametist lahkuvate KOV juhtide (vallavanem/linnapea, volikogu esimees) lahkumishüvitise määra 6 kuu töötasult 12 kuu töötasule (kui ametis olnud vähemalt aasta). Alla aasta ametis olnutele kehtestatakse lahkumishüvitis 6 kuu töötasu määra ulatuses.</a:t>
            </a:r>
            <a:endParaRPr lang="et-EE" sz="2000" dirty="0" smtClean="0">
              <a:solidFill>
                <a:srgbClr val="0070C0"/>
              </a:solidFill>
            </a:endParaRPr>
          </a:p>
          <a:p>
            <a:pPr>
              <a:lnSpc>
                <a:spcPct val="100000"/>
              </a:lnSpc>
              <a:spcBef>
                <a:spcPts val="300"/>
              </a:spcBef>
              <a:spcAft>
                <a:spcPts val="300"/>
              </a:spcAft>
              <a:defRPr/>
            </a:pPr>
            <a:endParaRPr lang="et-EE" sz="2000" dirty="0" smtClean="0">
              <a:solidFill>
                <a:srgbClr val="0070C0"/>
              </a:solidFill>
            </a:endParaRPr>
          </a:p>
          <a:p>
            <a:pPr>
              <a:lnSpc>
                <a:spcPct val="100000"/>
              </a:lnSpc>
              <a:spcAft>
                <a:spcPts val="600"/>
              </a:spcAft>
            </a:pPr>
            <a:endParaRPr lang="et-EE" sz="2000" b="1" dirty="0" smtClean="0"/>
          </a:p>
        </p:txBody>
      </p:sp>
      <p:pic>
        <p:nvPicPr>
          <p:cNvPr id="7" name="Picture 6" descr="Haapsalu_kuursaal_panoraam.jpg"/>
          <p:cNvPicPr>
            <a:picLocks noChangeAspect="1"/>
          </p:cNvPicPr>
          <p:nvPr/>
        </p:nvPicPr>
        <p:blipFill>
          <a:blip r:embed="rId3" cstate="print"/>
          <a:stretch>
            <a:fillRect/>
          </a:stretch>
        </p:blipFill>
        <p:spPr>
          <a:xfrm>
            <a:off x="0" y="4968330"/>
            <a:ext cx="8999538" cy="18722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393" y="2268142"/>
            <a:ext cx="7488607" cy="1979858"/>
          </a:xfrm>
        </p:spPr>
        <p:txBody>
          <a:bodyPr/>
          <a:lstStyle/>
          <a:p>
            <a:r>
              <a:rPr lang="et-EE" sz="5000" dirty="0" smtClean="0"/>
              <a:t>Korduvad küsimused</a:t>
            </a:r>
            <a:endParaRPr lang="et-EE" sz="5000" dirty="0"/>
          </a:p>
        </p:txBody>
      </p:sp>
      <p:pic>
        <p:nvPicPr>
          <p:cNvPr id="5" name="Picture 4" descr="PHJA-K~1.JPG"/>
          <p:cNvPicPr>
            <a:picLocks noChangeAspect="1"/>
          </p:cNvPicPr>
          <p:nvPr/>
        </p:nvPicPr>
        <p:blipFill>
          <a:blip r:embed="rId3" cstate="print"/>
          <a:stretch>
            <a:fillRect/>
          </a:stretch>
        </p:blipFill>
        <p:spPr>
          <a:xfrm>
            <a:off x="0" y="4752036"/>
            <a:ext cx="8999538" cy="190859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395933"/>
            <a:ext cx="7955916" cy="576013"/>
          </a:xfrm>
        </p:spPr>
        <p:txBody>
          <a:bodyPr/>
          <a:lstStyle/>
          <a:p>
            <a:r>
              <a:rPr lang="et-EE" sz="2800" dirty="0" smtClean="0">
                <a:solidFill>
                  <a:srgbClr val="0070C0"/>
                </a:solidFill>
              </a:rPr>
              <a:t>Kohaliku omavalitsuse ülesanded</a:t>
            </a:r>
          </a:p>
        </p:txBody>
      </p:sp>
      <p:sp>
        <p:nvSpPr>
          <p:cNvPr id="3" name="Content Placeholder 2"/>
          <p:cNvSpPr>
            <a:spLocks noGrp="1"/>
          </p:cNvSpPr>
          <p:nvPr>
            <p:ph idx="1"/>
          </p:nvPr>
        </p:nvSpPr>
        <p:spPr>
          <a:xfrm>
            <a:off x="323305" y="971997"/>
            <a:ext cx="8496944" cy="5328592"/>
          </a:xfrm>
        </p:spPr>
        <p:txBody>
          <a:bodyPr/>
          <a:lstStyle/>
          <a:p>
            <a:pPr>
              <a:spcAft>
                <a:spcPts val="300"/>
              </a:spcAft>
            </a:pPr>
            <a:r>
              <a:rPr lang="et-EE" sz="26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200" i="1" dirty="0" smtClean="0">
                <a:solidFill>
                  <a:schemeClr val="tx1"/>
                </a:solidFill>
              </a:rPr>
              <a:t>Ebaselge, milliseid ülesandeid KOVid haldusreformi järel täidavad ja ülesannete jaotus riigi ja KOV vahel</a:t>
            </a:r>
          </a:p>
          <a:p>
            <a:endParaRPr lang="et-EE" sz="1200" u="sng" dirty="0" smtClean="0">
              <a:solidFill>
                <a:srgbClr val="1C9AD7"/>
              </a:solidFill>
            </a:endParaRPr>
          </a:p>
          <a:p>
            <a:pPr>
              <a:spcAft>
                <a:spcPts val="300"/>
              </a:spcAft>
            </a:pPr>
            <a:r>
              <a:rPr lang="et-EE" sz="2600" u="sng" dirty="0" smtClean="0">
                <a:solidFill>
                  <a:srgbClr val="0070C0"/>
                </a:solidFill>
              </a:rPr>
              <a:t>Senised põhiülesanded jäävad omavalitsustele ka reformi järgselt!</a:t>
            </a:r>
          </a:p>
          <a:p>
            <a:pPr>
              <a:spcAft>
                <a:spcPts val="300"/>
              </a:spcAft>
            </a:pPr>
            <a:endParaRPr lang="et-EE" sz="1000" dirty="0" smtClean="0">
              <a:solidFill>
                <a:srgbClr val="0070C0"/>
              </a:solidFill>
            </a:endParaRPr>
          </a:p>
          <a:p>
            <a:pPr>
              <a:spcAft>
                <a:spcPts val="300"/>
              </a:spcAft>
            </a:pPr>
            <a:r>
              <a:rPr lang="et-EE" sz="2600" dirty="0" smtClean="0">
                <a:solidFill>
                  <a:srgbClr val="0070C0"/>
                </a:solidFill>
              </a:rPr>
              <a:t>Lisaks töös olevad lahendused:</a:t>
            </a:r>
          </a:p>
          <a:p>
            <a:pPr marL="432000" indent="-324000">
              <a:lnSpc>
                <a:spcPct val="100000"/>
              </a:lnSpc>
              <a:spcAft>
                <a:spcPts val="0"/>
              </a:spcAft>
              <a:buClr>
                <a:srgbClr val="0084D1"/>
              </a:buClr>
              <a:buFont typeface="Arial" panose="020B0604020202020204" pitchFamily="34" charset="0"/>
              <a:buChar char="•"/>
            </a:pPr>
            <a:r>
              <a:rPr lang="et-EE" sz="2200" dirty="0" smtClean="0">
                <a:solidFill>
                  <a:schemeClr val="tx1"/>
                </a:solidFill>
              </a:rPr>
              <a:t>Reformi käigus kavandatakse anda KOVidele üle:</a:t>
            </a:r>
          </a:p>
          <a:p>
            <a:pPr marL="1080000" lvl="1" indent="-324000">
              <a:lnSpc>
                <a:spcPct val="100000"/>
              </a:lnSpc>
              <a:buClr>
                <a:srgbClr val="0084D1"/>
              </a:buClr>
              <a:buFont typeface="Arial" panose="020B0604020202020204" pitchFamily="34" charset="0"/>
              <a:buChar char="•"/>
            </a:pPr>
            <a:r>
              <a:rPr lang="et-EE" sz="2000" dirty="0" smtClean="0">
                <a:solidFill>
                  <a:schemeClr val="tx1"/>
                </a:solidFill>
              </a:rPr>
              <a:t>piirkondliku ühistranspordi korraldus (läbi piirkondlike ühistranspordi keskuste)</a:t>
            </a:r>
          </a:p>
          <a:p>
            <a:pPr marL="1080000" lvl="1" indent="-324000">
              <a:lnSpc>
                <a:spcPct val="100000"/>
              </a:lnSpc>
              <a:buClr>
                <a:srgbClr val="0084D1"/>
              </a:buClr>
              <a:buFont typeface="Arial" panose="020B0604020202020204" pitchFamily="34" charset="0"/>
              <a:buChar char="•"/>
            </a:pPr>
            <a:r>
              <a:rPr lang="et-EE" sz="2000" dirty="0" smtClean="0">
                <a:solidFill>
                  <a:schemeClr val="tx1"/>
                </a:solidFill>
              </a:rPr>
              <a:t>Ettevõtluse arendamise ülesanne, sh MAKid</a:t>
            </a:r>
          </a:p>
          <a:p>
            <a:pPr marL="432000" indent="-324000">
              <a:lnSpc>
                <a:spcPct val="100000"/>
              </a:lnSpc>
              <a:spcAft>
                <a:spcPts val="0"/>
              </a:spcAft>
              <a:buClr>
                <a:srgbClr val="0084D1"/>
              </a:buClr>
              <a:buFont typeface="Arial" panose="020B0604020202020204" pitchFamily="34" charset="0"/>
              <a:buChar char="•"/>
            </a:pPr>
            <a:r>
              <a:rPr lang="et-EE" sz="2200" dirty="0" smtClean="0">
                <a:solidFill>
                  <a:schemeClr val="tx1"/>
                </a:solidFill>
              </a:rPr>
              <a:t>Ülesannete üleandmise regulatsiooni osaks on ka kokkulepped üleantavate ülesannete rahastamise osas</a:t>
            </a:r>
          </a:p>
          <a:p>
            <a:pPr marL="432000" indent="-324000">
              <a:lnSpc>
                <a:spcPct val="100000"/>
              </a:lnSpc>
              <a:spcAft>
                <a:spcPts val="0"/>
              </a:spcAft>
              <a:buClr>
                <a:srgbClr val="0084D1"/>
              </a:buClr>
              <a:buFont typeface="Arial" panose="020B0604020202020204" pitchFamily="34" charset="0"/>
              <a:buChar char="•"/>
            </a:pPr>
            <a:r>
              <a:rPr lang="et-EE" sz="2200" dirty="0" smtClean="0">
                <a:solidFill>
                  <a:schemeClr val="tx1"/>
                </a:solidFill>
              </a:rPr>
              <a:t>Välistatud ei ole ka muude ülesannete üleandmine (nii MVdelt kui ministeeriumidelt)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395933"/>
            <a:ext cx="7920000" cy="504005"/>
          </a:xfrm>
        </p:spPr>
        <p:txBody>
          <a:bodyPr/>
          <a:lstStyle/>
          <a:p>
            <a:r>
              <a:rPr lang="et-EE" sz="2800" dirty="0" smtClean="0">
                <a:solidFill>
                  <a:srgbClr val="0070C0"/>
                </a:solidFill>
              </a:rPr>
              <a:t>Osavallad</a:t>
            </a:r>
            <a:endParaRPr lang="et-EE" sz="2800" dirty="0">
              <a:solidFill>
                <a:srgbClr val="0070C0"/>
              </a:solidFill>
            </a:endParaRPr>
          </a:p>
        </p:txBody>
      </p:sp>
      <p:sp>
        <p:nvSpPr>
          <p:cNvPr id="3" name="Content Placeholder 2"/>
          <p:cNvSpPr>
            <a:spLocks noGrp="1"/>
          </p:cNvSpPr>
          <p:nvPr>
            <p:ph idx="1"/>
          </p:nvPr>
        </p:nvSpPr>
        <p:spPr>
          <a:xfrm>
            <a:off x="323305" y="971997"/>
            <a:ext cx="8496944" cy="4513263"/>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Ebaselge, milline roll osavaldadel</a:t>
            </a:r>
          </a:p>
          <a:p>
            <a:pPr lvl="1"/>
            <a:endParaRPr lang="et-EE" sz="1000" i="1" dirty="0" smtClean="0"/>
          </a:p>
          <a:p>
            <a:pPr>
              <a:spcAft>
                <a:spcPts val="300"/>
              </a:spcAft>
            </a:pPr>
            <a:r>
              <a:rPr lang="et-EE" sz="2400" dirty="0" smtClean="0">
                <a:solidFill>
                  <a:srgbClr val="0070C0"/>
                </a:solidFill>
              </a:rPr>
              <a:t>Töös olevad lahendused: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Osavalla moodustamine on üks KOV sisestruktuuri kujundamise võimalus nagu tänagi (mitte kohustus).</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Tänasega võrreldes  muutub kohustuslikuks osavallakogu mitte valitsuse moodustamine. </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Ilma esinduskogu moodustamise soovita on sobilikumad teised KOV sisemise juhtimisstruktuuri mudelid, sh nt piirkondlikud teenuskeskused. Erinevate mudelite rakendamiseks koostame juhendi.</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Osavallale ülesannete ja eelarve delegeerimine on volikogu pädevuses. Seadus seab minimaalsena arvamuste andmise KOV eelarvestrateegia ja arengukava kohta.</a:t>
            </a:r>
          </a:p>
          <a:p>
            <a:pPr lvl="1"/>
            <a:endParaRPr lang="et-EE" sz="2000" dirty="0" smtClean="0">
              <a:solidFill>
                <a:srgbClr val="FF0000"/>
              </a:solidFill>
            </a:endParaRPr>
          </a:p>
        </p:txBody>
      </p:sp>
      <p:pic>
        <p:nvPicPr>
          <p:cNvPr id="4" name="Picture 3" descr="HARIME~1.JPG"/>
          <p:cNvPicPr/>
          <p:nvPr/>
        </p:nvPicPr>
        <p:blipFill>
          <a:blip r:embed="rId2" cstate="print"/>
          <a:stretch>
            <a:fillRect/>
          </a:stretch>
        </p:blipFill>
        <p:spPr>
          <a:xfrm>
            <a:off x="0" y="5292477"/>
            <a:ext cx="8999538" cy="14401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395933"/>
            <a:ext cx="7955916" cy="431997"/>
          </a:xfrm>
        </p:spPr>
        <p:txBody>
          <a:bodyPr/>
          <a:lstStyle/>
          <a:p>
            <a:r>
              <a:rPr lang="et-EE" sz="2800" dirty="0" smtClean="0">
                <a:solidFill>
                  <a:srgbClr val="0070C0"/>
                </a:solidFill>
              </a:rPr>
              <a:t>Rahastamine</a:t>
            </a:r>
            <a:endParaRPr lang="et-EE" sz="2800" dirty="0">
              <a:solidFill>
                <a:srgbClr val="0070C0"/>
              </a:solidFill>
            </a:endParaRPr>
          </a:p>
        </p:txBody>
      </p:sp>
      <p:sp>
        <p:nvSpPr>
          <p:cNvPr id="3" name="Content Placeholder 2"/>
          <p:cNvSpPr>
            <a:spLocks noGrp="1"/>
          </p:cNvSpPr>
          <p:nvPr>
            <p:ph idx="1"/>
          </p:nvPr>
        </p:nvSpPr>
        <p:spPr>
          <a:xfrm>
            <a:off x="467321" y="899989"/>
            <a:ext cx="7920000" cy="5184576"/>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Haldusreform jääb poolikuks ilma rahastamise muutmiseta / tulubaasi suurendamiseta</a:t>
            </a:r>
          </a:p>
          <a:p>
            <a:pPr marL="432000" lvl="1" indent="-324000">
              <a:lnSpc>
                <a:spcPct val="100000"/>
              </a:lnSpc>
              <a:buClr>
                <a:srgbClr val="0084D1"/>
              </a:buClr>
            </a:pPr>
            <a:endParaRPr lang="et-EE" sz="1000" i="1" dirty="0" smtClean="0">
              <a:solidFill>
                <a:schemeClr val="tx1"/>
              </a:solidFill>
            </a:endParaRPr>
          </a:p>
          <a:p>
            <a:pPr>
              <a:spcAft>
                <a:spcPts val="300"/>
              </a:spcAft>
            </a:pPr>
            <a:r>
              <a:rPr lang="et-EE" sz="2400" dirty="0" smtClean="0">
                <a:solidFill>
                  <a:srgbClr val="0070C0"/>
                </a:solidFill>
              </a:rPr>
              <a:t>Aruteludel olnud lahendused: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Töötada 2016. aasta jooksul välja koostöös KOV liitudega lahendused ääremaalisuse parameetri kasutusele võtmiseks tasandusfondis.</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 Seada tasandusfondi vähenemisele 2017. aastast lagi. Tasandusfondi eraldis ei tohi KOVil väheneda aastas rohkem kui 2% arvestuslikust kuluvajadusest. </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Arvestada tasandusfondi kogumahu suurendamisega riigi eelarvestrateegia koostamisel. </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Ülesannete üleandmisel tuleb tagada ka rahastus.</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Maamaksu autonoomia suurendamine.</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Täiendavate kohalike maksude kehtestamise võimalused (nt turismimaks). </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riigieelarvestrateegia koostamise käigus jätkatakse läbirääkimisi, hetkel töösolevad muudatused ei vaja mahukaid seadusandlikke muudatusi.</a:t>
            </a:r>
          </a:p>
          <a:p>
            <a:endParaRPr lang="et-EE" sz="2800" dirty="0" smtClean="0">
              <a:solidFill>
                <a:srgbClr val="1C9AD7"/>
              </a:solidFill>
            </a:endParaRPr>
          </a:p>
          <a:p>
            <a:endParaRPr lang="et-E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1" y="251918"/>
            <a:ext cx="7955916" cy="792088"/>
          </a:xfrm>
        </p:spPr>
        <p:txBody>
          <a:bodyPr/>
          <a:lstStyle/>
          <a:p>
            <a:r>
              <a:rPr lang="et-EE" sz="2800" dirty="0" smtClean="0">
                <a:solidFill>
                  <a:srgbClr val="0070C0"/>
                </a:solidFill>
              </a:rPr>
              <a:t>Maavalitsused</a:t>
            </a:r>
            <a:endParaRPr lang="et-EE" sz="2800" dirty="0">
              <a:solidFill>
                <a:srgbClr val="0070C0"/>
              </a:solidFill>
            </a:endParaRPr>
          </a:p>
        </p:txBody>
      </p:sp>
      <p:sp>
        <p:nvSpPr>
          <p:cNvPr id="3" name="Content Placeholder 2"/>
          <p:cNvSpPr>
            <a:spLocks noGrp="1"/>
          </p:cNvSpPr>
          <p:nvPr>
            <p:ph idx="1"/>
          </p:nvPr>
        </p:nvSpPr>
        <p:spPr>
          <a:xfrm>
            <a:off x="467321" y="683965"/>
            <a:ext cx="8136904" cy="4464496"/>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Pole teada, mis saab maavalitsustest, milline roll jääb tulevikus maavalitsustele.</a:t>
            </a:r>
          </a:p>
          <a:p>
            <a:pPr lvl="1"/>
            <a:endParaRPr lang="et-EE" sz="1000" i="1" dirty="0" smtClean="0"/>
          </a:p>
          <a:p>
            <a:pPr>
              <a:spcAft>
                <a:spcPts val="300"/>
              </a:spcAft>
            </a:pPr>
            <a:r>
              <a:rPr lang="et-EE" sz="2400" dirty="0" smtClean="0">
                <a:solidFill>
                  <a:srgbClr val="0070C0"/>
                </a:solidFill>
              </a:rPr>
              <a:t>Töös olevad lahendused:</a:t>
            </a:r>
          </a:p>
          <a:p>
            <a:pPr marL="432000" lvl="1" indent="-324000">
              <a:lnSpc>
                <a:spcPct val="100000"/>
              </a:lnSpc>
              <a:buClr>
                <a:srgbClr val="0084D1"/>
              </a:buClr>
            </a:pPr>
            <a:r>
              <a:rPr lang="et-EE" sz="2000" spc="-20" dirty="0" smtClean="0">
                <a:solidFill>
                  <a:schemeClr val="tx1"/>
                </a:solidFill>
              </a:rPr>
              <a:t>Haldusreformi ja riigivalitsemise reformi osaks on maavalitsuste reorganiseerimine</a:t>
            </a:r>
          </a:p>
          <a:p>
            <a:pPr marL="432000" lvl="1" indent="-324000">
              <a:lnSpc>
                <a:spcPct val="100000"/>
              </a:lnSpc>
              <a:buClr>
                <a:srgbClr val="0084D1"/>
              </a:buClr>
            </a:pPr>
            <a:endParaRPr lang="et-EE" sz="2000" spc="-20" dirty="0" smtClean="0">
              <a:solidFill>
                <a:schemeClr val="tx1"/>
              </a:solidFill>
            </a:endParaRPr>
          </a:p>
          <a:p>
            <a:pPr lvl="0">
              <a:buFont typeface="Wingdings" pitchFamily="2" charset="2"/>
              <a:buChar char="§"/>
            </a:pPr>
            <a:r>
              <a:rPr lang="et-EE" sz="1600" dirty="0" smtClean="0">
                <a:cs typeface="Arial" pitchFamily="34" charset="0"/>
              </a:rPr>
              <a:t>Lõpetada maavalitsuste tegevus ja teostada regionaalhaldust valdkondliku juhtimise tasandil läbi valitsusasutuste kohahaldusüksuste (ministeeriumi, ameti või inspektsiooni riikliku juhtimise üksus maakonnas või ringkonnas). </a:t>
            </a:r>
          </a:p>
          <a:p>
            <a:pPr lvl="0">
              <a:buFont typeface="Wingdings" pitchFamily="2" charset="2"/>
              <a:buChar char="§"/>
            </a:pPr>
            <a:r>
              <a:rPr lang="et-EE" sz="1600" dirty="0" smtClean="0">
                <a:cs typeface="Arial" pitchFamily="34" charset="0"/>
              </a:rPr>
              <a:t> Kujundada maakondadest suuremad territoriaalse juhtimise tasandid ning luua suurema otsustuspädevusega  regionaalsed asutused.</a:t>
            </a:r>
          </a:p>
          <a:p>
            <a:pPr lvl="0">
              <a:buFont typeface="Wingdings" pitchFamily="2" charset="2"/>
              <a:buChar char="§"/>
            </a:pPr>
            <a:r>
              <a:rPr lang="et-EE" sz="1600" dirty="0" smtClean="0">
                <a:cs typeface="Arial" pitchFamily="34" charset="0"/>
              </a:rPr>
              <a:t>Jätkata tänase korraldusliku mudeliga.</a:t>
            </a:r>
          </a:p>
          <a:p>
            <a:endParaRPr lang="et-EE" dirty="0"/>
          </a:p>
        </p:txBody>
      </p:sp>
      <p:pic>
        <p:nvPicPr>
          <p:cNvPr id="4" name="Picture 3" descr="Tartu_Panoraam.jpg"/>
          <p:cNvPicPr/>
          <p:nvPr/>
        </p:nvPicPr>
        <p:blipFill>
          <a:blip r:embed="rId3" cstate="print"/>
          <a:stretch>
            <a:fillRect/>
          </a:stretch>
        </p:blipFill>
        <p:spPr>
          <a:xfrm>
            <a:off x="0" y="4572397"/>
            <a:ext cx="8999538" cy="206205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87" y="273939"/>
            <a:ext cx="8433575" cy="776117"/>
          </a:xfrm>
        </p:spPr>
        <p:txBody>
          <a:bodyPr/>
          <a:lstStyle/>
          <a:p>
            <a:r>
              <a:rPr lang="et-EE" sz="2800" dirty="0" smtClean="0">
                <a:solidFill>
                  <a:srgbClr val="0070C0"/>
                </a:solidFill>
              </a:rPr>
              <a:t>Ääremaastumine ja teenuste kättesaadavus</a:t>
            </a:r>
            <a:endParaRPr lang="et-EE" sz="2800" dirty="0">
              <a:solidFill>
                <a:srgbClr val="0070C0"/>
              </a:solidFill>
            </a:endParaRPr>
          </a:p>
        </p:txBody>
      </p:sp>
      <p:sp>
        <p:nvSpPr>
          <p:cNvPr id="3" name="Content Placeholder 2"/>
          <p:cNvSpPr>
            <a:spLocks noGrp="1"/>
          </p:cNvSpPr>
          <p:nvPr>
            <p:ph idx="1"/>
          </p:nvPr>
        </p:nvSpPr>
        <p:spPr>
          <a:xfrm>
            <a:off x="467321" y="899990"/>
            <a:ext cx="8136904" cy="4392488"/>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Haldusreform süvendab ääremaastumist ja teenused kaugenevad elanikest. </a:t>
            </a:r>
          </a:p>
          <a:p>
            <a:pPr marL="432000" lvl="1" indent="-324000">
              <a:lnSpc>
                <a:spcPct val="100000"/>
              </a:lnSpc>
              <a:buClr>
                <a:srgbClr val="0084D1"/>
              </a:buClr>
            </a:pPr>
            <a:endParaRPr lang="et-EE" sz="1000" i="1" dirty="0" smtClean="0">
              <a:solidFill>
                <a:schemeClr val="tx1"/>
              </a:solidFill>
            </a:endParaRPr>
          </a:p>
          <a:p>
            <a:pPr>
              <a:spcAft>
                <a:spcPts val="300"/>
              </a:spcAft>
            </a:pPr>
            <a:r>
              <a:rPr lang="et-EE" sz="2400" dirty="0" smtClean="0">
                <a:solidFill>
                  <a:srgbClr val="0070C0"/>
                </a:solidFill>
              </a:rPr>
              <a:t>Töös olevad lahendused: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Ääremaastumist põhjustab inimeste väljaränne, mitte ühinemine.</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Seniste ühinemiste kogemuse näitel külaelu ühinemiste järgselt hoogustub, võimalused toetuseks suurenevad/ mitmekesistuvad.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Ääremaalisuse parameetri sisseviimine rahastamisse.</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Ühistranspordi korraldamise delegeerimine piirkondlikule ühistranspordikeskusele (KOV ja Maanteeameti loodud), mis suurendavad KOV rolli ÜT võrgu kujundamiseks suurendavad piirkondliku ühistranspordi kättesaadavuse ja kvaliteedi tagamise võimalusi.</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Ühinemiste tõttu (sh maakonnasuurustes KOVides) ei kao ühistranspordi toetamine ja dotatsioonid, täpsemad regulatsioonid on väljatöötamisel</a:t>
            </a:r>
          </a:p>
          <a:p>
            <a:pPr lvl="1"/>
            <a:endParaRPr lang="et-EE" sz="2000" dirty="0" smtClean="0"/>
          </a:p>
          <a:p>
            <a:endParaRPr lang="et-EE" sz="2000" dirty="0"/>
          </a:p>
        </p:txBody>
      </p:sp>
      <p:pic>
        <p:nvPicPr>
          <p:cNvPr id="4" name="Picture 3" descr="PARGIJ~1.JPG"/>
          <p:cNvPicPr/>
          <p:nvPr/>
        </p:nvPicPr>
        <p:blipFill>
          <a:blip r:embed="rId2" cstate="print"/>
          <a:stretch>
            <a:fillRect/>
          </a:stretch>
        </p:blipFill>
        <p:spPr>
          <a:xfrm>
            <a:off x="0" y="5220469"/>
            <a:ext cx="8999538" cy="14661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9" y="540000"/>
            <a:ext cx="7883908" cy="504005"/>
          </a:xfrm>
        </p:spPr>
        <p:txBody>
          <a:bodyPr/>
          <a:lstStyle/>
          <a:p>
            <a:r>
              <a:rPr lang="et-EE" sz="2800" dirty="0" smtClean="0">
                <a:solidFill>
                  <a:srgbClr val="0070C0"/>
                </a:solidFill>
              </a:rPr>
              <a:t>VV algatatud “sundühendamised”</a:t>
            </a:r>
            <a:endParaRPr lang="et-EE" sz="2800" dirty="0">
              <a:solidFill>
                <a:srgbClr val="0070C0"/>
              </a:solidFill>
            </a:endParaRPr>
          </a:p>
        </p:txBody>
      </p:sp>
      <p:sp>
        <p:nvSpPr>
          <p:cNvPr id="3" name="Content Placeholder 2"/>
          <p:cNvSpPr>
            <a:spLocks noGrp="1"/>
          </p:cNvSpPr>
          <p:nvPr>
            <p:ph idx="1"/>
          </p:nvPr>
        </p:nvSpPr>
        <p:spPr>
          <a:xfrm>
            <a:off x="467321" y="1044006"/>
            <a:ext cx="7920000" cy="4176464"/>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Kuidas viiakse läbi VV poolt kellegi liitmine juba ühinenud KOVile?</a:t>
            </a:r>
          </a:p>
          <a:p>
            <a:pPr lvl="1"/>
            <a:endParaRPr lang="et-EE" sz="1000" i="1" dirty="0" smtClean="0"/>
          </a:p>
          <a:p>
            <a:pPr>
              <a:spcAft>
                <a:spcPts val="300"/>
              </a:spcAft>
            </a:pPr>
            <a:r>
              <a:rPr lang="et-EE" sz="2400" dirty="0" smtClean="0">
                <a:solidFill>
                  <a:srgbClr val="0070C0"/>
                </a:solidFill>
              </a:rPr>
              <a:t>Töös olevad lahendused: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Sihiks on toetada ja suunata ühinemisi maksimaalselt vabatahtlikus etapis, täna pea 90% ehk 188 KOVi 213-st on hõlmatud läbirääkimistesse 72 ühinemispiirkonnas.</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VV poolt ühendamise algatamiseks ettepaneku teevad piirkondlikud komisjonid, kes on tuttavad kohalike oludega.</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Seadus reguleerib kõigi vajalike toimingute teostamise ühendamiste läbiviimiseks vajalike organisatoorsete küsimuste lahendamiseks, ka juhul kui KOV VV ettepaneku osas ei esita põhjendusi selle negatiivse potentsiaalse mõju kohta, kuid ei soostu koostööks. </a:t>
            </a:r>
          </a:p>
          <a:p>
            <a:endParaRPr lang="et-EE" dirty="0"/>
          </a:p>
        </p:txBody>
      </p:sp>
      <p:pic>
        <p:nvPicPr>
          <p:cNvPr id="4" name="Picture 3" descr="PHJA-K~1.JPG"/>
          <p:cNvPicPr/>
          <p:nvPr/>
        </p:nvPicPr>
        <p:blipFill>
          <a:blip r:embed="rId2" cstate="print"/>
          <a:stretch>
            <a:fillRect/>
          </a:stretch>
        </p:blipFill>
        <p:spPr>
          <a:xfrm>
            <a:off x="0" y="5220469"/>
            <a:ext cx="8999538" cy="143786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540000"/>
            <a:ext cx="7920000" cy="576013"/>
          </a:xfrm>
        </p:spPr>
        <p:txBody>
          <a:bodyPr/>
          <a:lstStyle/>
          <a:p>
            <a:r>
              <a:rPr lang="et-EE" sz="2800" dirty="0" smtClean="0">
                <a:solidFill>
                  <a:srgbClr val="0070C0"/>
                </a:solidFill>
              </a:rPr>
              <a:t>Riigireform</a:t>
            </a:r>
            <a:endParaRPr lang="et-EE" sz="2800" dirty="0">
              <a:solidFill>
                <a:srgbClr val="0070C0"/>
              </a:solidFill>
            </a:endParaRPr>
          </a:p>
        </p:txBody>
      </p:sp>
      <p:sp>
        <p:nvSpPr>
          <p:cNvPr id="3" name="Content Placeholder 2"/>
          <p:cNvSpPr>
            <a:spLocks noGrp="1"/>
          </p:cNvSpPr>
          <p:nvPr>
            <p:ph idx="1"/>
          </p:nvPr>
        </p:nvSpPr>
        <p:spPr>
          <a:xfrm>
            <a:off x="467321" y="1116014"/>
            <a:ext cx="7920000" cy="3816424"/>
          </a:xfrm>
        </p:spPr>
        <p:txBody>
          <a:bodyPr/>
          <a:lstStyle/>
          <a:p>
            <a:pPr>
              <a:spcAft>
                <a:spcPts val="300"/>
              </a:spcAft>
            </a:pPr>
            <a:r>
              <a:rPr lang="et-EE" sz="2400" dirty="0" smtClean="0">
                <a:solidFill>
                  <a:srgbClr val="0070C0"/>
                </a:solidFill>
              </a:rPr>
              <a:t>Väljatoodud probleemid:</a:t>
            </a:r>
          </a:p>
          <a:p>
            <a:pPr marL="432000" lvl="1" indent="-324000">
              <a:lnSpc>
                <a:spcPct val="100000"/>
              </a:lnSpc>
              <a:buClr>
                <a:srgbClr val="0084D1"/>
              </a:buClr>
              <a:buFont typeface="Arial" panose="020B0604020202020204" pitchFamily="34" charset="0"/>
              <a:buChar char="•"/>
            </a:pPr>
            <a:r>
              <a:rPr lang="et-EE" sz="2000" i="1" dirty="0" smtClean="0">
                <a:solidFill>
                  <a:schemeClr val="tx1"/>
                </a:solidFill>
              </a:rPr>
              <a:t>Rääkida tuleb terviklikust riigireformist, mitte üksnes omavalitsuste liitmisest</a:t>
            </a:r>
          </a:p>
          <a:p>
            <a:pPr lvl="1"/>
            <a:endParaRPr lang="et-EE" sz="1000" i="1" dirty="0" smtClean="0"/>
          </a:p>
          <a:p>
            <a:pPr>
              <a:spcAft>
                <a:spcPts val="300"/>
              </a:spcAft>
            </a:pPr>
            <a:r>
              <a:rPr lang="et-EE" sz="2400" dirty="0" smtClean="0">
                <a:solidFill>
                  <a:srgbClr val="0070C0"/>
                </a:solidFill>
              </a:rPr>
              <a:t>Töös olevad lahendused:</a:t>
            </a:r>
          </a:p>
          <a:p>
            <a:pPr marL="432000" lvl="1" indent="-324000">
              <a:lnSpc>
                <a:spcPct val="100000"/>
              </a:lnSpc>
              <a:buClr>
                <a:srgbClr val="0084D1"/>
              </a:buClr>
              <a:buFont typeface="Arial" panose="020B0604020202020204" pitchFamily="34" charset="0"/>
              <a:buChar char="•"/>
            </a:pPr>
            <a:r>
              <a:rPr lang="et-EE" sz="2000" spc="-20" dirty="0" smtClean="0">
                <a:solidFill>
                  <a:schemeClr val="tx1"/>
                </a:solidFill>
              </a:rPr>
              <a:t>Valitsus on kokku leppinud riigireformi läbiviimise, mille üks osa on haldusreform ja teine osa riigi valitsemise reform, sh:</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Riigiülesannete analüüs (RM) – mai 2016 (sh MV </a:t>
            </a:r>
            <a:r>
              <a:rPr lang="et-EE" sz="1600" spc="-20" dirty="0" err="1" smtClean="0">
                <a:solidFill>
                  <a:schemeClr val="tx1"/>
                </a:solidFill>
              </a:rPr>
              <a:t>reorg</a:t>
            </a:r>
            <a:r>
              <a:rPr lang="et-EE" sz="1600" spc="-20" dirty="0" smtClean="0">
                <a:solidFill>
                  <a:schemeClr val="tx1"/>
                </a:solidFill>
              </a:rPr>
              <a:t>. analüüs)</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Nullbürokraatia (MKM, RM) – veebruar 2016</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Vabariigi Valitsuse seadus (</a:t>
            </a:r>
            <a:r>
              <a:rPr lang="et-EE" sz="1600" spc="-20" dirty="0" err="1" smtClean="0">
                <a:solidFill>
                  <a:schemeClr val="tx1"/>
                </a:solidFill>
              </a:rPr>
              <a:t>JuM</a:t>
            </a:r>
            <a:r>
              <a:rPr lang="et-EE" sz="1600" spc="-20" dirty="0" smtClean="0">
                <a:solidFill>
                  <a:schemeClr val="tx1"/>
                </a:solidFill>
              </a:rPr>
              <a:t>, RM, RK) –märts 2016/ seadus 2017</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Halduskorralduse seadus (JUM, RM) – märts 2017/  seadus 2018</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Tugiteenuste tsentraliseerimine (RM)</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E-arved </a:t>
            </a:r>
          </a:p>
          <a:p>
            <a:pPr marL="1080000" lvl="2" indent="-324000">
              <a:lnSpc>
                <a:spcPct val="100000"/>
              </a:lnSpc>
              <a:buClr>
                <a:srgbClr val="0084D1"/>
              </a:buClr>
              <a:buFont typeface="Arial" panose="020B0604020202020204" pitchFamily="34" charset="0"/>
              <a:buChar char="•"/>
            </a:pPr>
            <a:r>
              <a:rPr lang="et-EE" sz="1600" spc="-20" dirty="0" smtClean="0">
                <a:solidFill>
                  <a:schemeClr val="tx1"/>
                </a:solidFill>
              </a:rPr>
              <a:t>Muud Riigireformi (sh Riigiauditisse) panustavad projektid</a:t>
            </a:r>
          </a:p>
          <a:p>
            <a:pPr lvl="1"/>
            <a:endParaRPr lang="et-EE" sz="1800" dirty="0" smtClean="0"/>
          </a:p>
          <a:p>
            <a:endParaRPr lang="et-EE" dirty="0"/>
          </a:p>
        </p:txBody>
      </p:sp>
      <p:pic>
        <p:nvPicPr>
          <p:cNvPr id="4" name="Picture 3" descr="PRNU_B~1.JPG"/>
          <p:cNvPicPr/>
          <p:nvPr/>
        </p:nvPicPr>
        <p:blipFill>
          <a:blip r:embed="rId3" cstate="print"/>
          <a:stretch>
            <a:fillRect/>
          </a:stretch>
        </p:blipFill>
        <p:spPr>
          <a:xfrm>
            <a:off x="0" y="4860429"/>
            <a:ext cx="8999538" cy="17944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539329" y="6156573"/>
            <a:ext cx="8498631" cy="328380"/>
          </a:xfrm>
          <a:prstGeom prst="rect">
            <a:avLst/>
          </a:prstGeom>
          <a:noFill/>
          <a:ln w="9525">
            <a:noFill/>
            <a:miter lim="800000"/>
            <a:headEnd/>
            <a:tailEnd/>
          </a:ln>
        </p:spPr>
        <p:txBody>
          <a:bodyPr wrap="square" lIns="90507" tIns="45254" rIns="90507" bIns="45254">
            <a:spAutoFit/>
          </a:bodyPr>
          <a:lstStyle/>
          <a:p>
            <a:r>
              <a:rPr lang="et-EE" altLang="et-EE" sz="1400" dirty="0">
                <a:latin typeface="Arial" pitchFamily="34" charset="0"/>
                <a:cs typeface="Arial" pitchFamily="34" charset="0"/>
              </a:rPr>
              <a:t>Allikas: </a:t>
            </a:r>
            <a:r>
              <a:rPr lang="et-EE" altLang="et-EE" sz="1400" dirty="0" smtClean="0">
                <a:latin typeface="Arial" pitchFamily="34" charset="0"/>
                <a:cs typeface="Arial" pitchFamily="34" charset="0"/>
              </a:rPr>
              <a:t>Statistikaamet (2015) </a:t>
            </a:r>
            <a:r>
              <a:rPr lang="et-EE" sz="1400" dirty="0" smtClean="0">
                <a:latin typeface="Arial" pitchFamily="34" charset="0"/>
                <a:cs typeface="Arial" pitchFamily="34" charset="0"/>
              </a:rPr>
              <a:t>Rahvastikuprognoos kohaliku omavalitsusüksuste rühmades 2015-2030</a:t>
            </a:r>
            <a:endParaRPr lang="et-EE" altLang="et-EE" sz="1400" dirty="0">
              <a:latin typeface="Arial" pitchFamily="34" charset="0"/>
              <a:cs typeface="Arial" pitchFamily="34" charset="0"/>
            </a:endParaRPr>
          </a:p>
        </p:txBody>
      </p:sp>
      <p:pic>
        <p:nvPicPr>
          <p:cNvPr id="7" name="Content Placeholder 6"/>
          <p:cNvPicPr>
            <a:picLocks noGrp="1"/>
          </p:cNvPicPr>
          <p:nvPr>
            <p:ph idx="1"/>
          </p:nvPr>
        </p:nvPicPr>
        <p:blipFill>
          <a:blip r:embed="rId3" cstate="print"/>
          <a:srcRect/>
          <a:stretch>
            <a:fillRect/>
          </a:stretch>
        </p:blipFill>
        <p:spPr bwMode="auto">
          <a:xfrm>
            <a:off x="539329" y="1332037"/>
            <a:ext cx="7776864" cy="4646654"/>
          </a:xfrm>
          <a:prstGeom prst="rect">
            <a:avLst/>
          </a:prstGeom>
          <a:noFill/>
          <a:ln w="9525">
            <a:noFill/>
            <a:miter lim="800000"/>
            <a:headEnd/>
            <a:tailEnd/>
          </a:ln>
        </p:spPr>
      </p:pic>
      <p:sp>
        <p:nvSpPr>
          <p:cNvPr id="10" name="Title 1"/>
          <p:cNvSpPr>
            <a:spLocks noGrp="1"/>
          </p:cNvSpPr>
          <p:nvPr>
            <p:ph type="title"/>
          </p:nvPr>
        </p:nvSpPr>
        <p:spPr>
          <a:xfrm>
            <a:off x="467321" y="251918"/>
            <a:ext cx="7955916" cy="864096"/>
          </a:xfrm>
        </p:spPr>
        <p:txBody>
          <a:bodyPr/>
          <a:lstStyle/>
          <a:p>
            <a:r>
              <a:rPr lang="et-EE" altLang="et-EE" sz="2600" dirty="0" smtClean="0">
                <a:solidFill>
                  <a:srgbClr val="0070C0"/>
                </a:solidFill>
              </a:rPr>
              <a:t>Rahvastikuprognoos kohaliku omavalitsusüksuste rühmades 2015-2030</a:t>
            </a:r>
          </a:p>
        </p:txBody>
      </p:sp>
      <p:sp>
        <p:nvSpPr>
          <p:cNvPr id="6" name="TextBox 5"/>
          <p:cNvSpPr txBox="1"/>
          <p:nvPr/>
        </p:nvSpPr>
        <p:spPr>
          <a:xfrm>
            <a:off x="1115393" y="5292477"/>
            <a:ext cx="360040" cy="682495"/>
          </a:xfrm>
          <a:prstGeom prst="rect">
            <a:avLst/>
          </a:prstGeom>
          <a:solidFill>
            <a:schemeClr val="bg1"/>
          </a:solidFill>
          <a:ln>
            <a:solidFill>
              <a:schemeClr val="bg1"/>
            </a:solidFill>
          </a:ln>
        </p:spPr>
        <p:txBody>
          <a:bodyPr wrap="square" rtlCol="0">
            <a:spAutoFit/>
          </a:bodyPr>
          <a:lstStyle/>
          <a:p>
            <a:endParaRPr lang="et-EE" dirty="0" smtClean="0"/>
          </a:p>
          <a:p>
            <a:endParaRPr lang="et-EE" dirty="0"/>
          </a:p>
        </p:txBody>
      </p:sp>
      <p:sp>
        <p:nvSpPr>
          <p:cNvPr id="8" name="TextBox 7"/>
          <p:cNvSpPr txBox="1"/>
          <p:nvPr/>
        </p:nvSpPr>
        <p:spPr>
          <a:xfrm>
            <a:off x="2123505" y="5292477"/>
            <a:ext cx="360040" cy="682495"/>
          </a:xfrm>
          <a:prstGeom prst="rect">
            <a:avLst/>
          </a:prstGeom>
          <a:solidFill>
            <a:schemeClr val="bg1"/>
          </a:solidFill>
          <a:ln>
            <a:solidFill>
              <a:schemeClr val="bg1"/>
            </a:solidFill>
          </a:ln>
        </p:spPr>
        <p:txBody>
          <a:bodyPr wrap="square" rtlCol="0">
            <a:spAutoFit/>
          </a:bodyPr>
          <a:lstStyle/>
          <a:p>
            <a:endParaRPr lang="et-EE" dirty="0" smtClean="0"/>
          </a:p>
          <a:p>
            <a:endParaRPr lang="et-EE" dirty="0"/>
          </a:p>
        </p:txBody>
      </p:sp>
    </p:spTree>
    <p:extLst>
      <p:ext uri="{BB962C8B-B14F-4D97-AF65-F5344CB8AC3E}">
        <p14:creationId xmlns:p14="http://schemas.microsoft.com/office/powerpoint/2010/main" xmlns="" val="176841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337" y="2124125"/>
            <a:ext cx="7992663" cy="1800000"/>
          </a:xfrm>
        </p:spPr>
        <p:txBody>
          <a:bodyPr/>
          <a:lstStyle/>
          <a:p>
            <a:pPr>
              <a:lnSpc>
                <a:spcPct val="100000"/>
              </a:lnSpc>
              <a:spcAft>
                <a:spcPts val="300"/>
              </a:spcAft>
            </a:pPr>
            <a:r>
              <a:rPr lang="et-EE" sz="4800" dirty="0" smtClean="0"/>
              <a:t>Mis haldusreformi käigus kogukondadele muutub?</a:t>
            </a:r>
          </a:p>
        </p:txBody>
      </p:sp>
      <p:pic>
        <p:nvPicPr>
          <p:cNvPr id="5" name="Picture 4" descr="Leppneeme_sadam.jpg"/>
          <p:cNvPicPr/>
          <p:nvPr/>
        </p:nvPicPr>
        <p:blipFill>
          <a:blip r:embed="rId3" cstate="print"/>
          <a:stretch>
            <a:fillRect/>
          </a:stretch>
        </p:blipFill>
        <p:spPr>
          <a:xfrm>
            <a:off x="0" y="4572397"/>
            <a:ext cx="8999538" cy="20825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313" y="971997"/>
            <a:ext cx="8136904" cy="5472608"/>
          </a:xfrm>
        </p:spPr>
        <p:txBody>
          <a:bodyPr/>
          <a:lstStyle/>
          <a:p>
            <a:r>
              <a:rPr lang="et-EE" sz="2200" dirty="0" smtClean="0">
                <a:solidFill>
                  <a:srgbClr val="0070C0"/>
                </a:solidFill>
              </a:rPr>
              <a:t>Piirkonna muutumine loogiliseks tervikuks, </a:t>
            </a:r>
            <a:r>
              <a:rPr lang="et-EE" sz="2200" dirty="0" smtClean="0"/>
              <a:t>vald saab keskuse ja keskus tagamaa, laiema piirkonna vaimne jm potentsiaal on rakendatud.</a:t>
            </a:r>
          </a:p>
          <a:p>
            <a:r>
              <a:rPr lang="et-EE" sz="2200" dirty="0" smtClean="0">
                <a:solidFill>
                  <a:srgbClr val="0070C0"/>
                </a:solidFill>
              </a:rPr>
              <a:t>Ühtsed teenused laiemale piirkonnale.</a:t>
            </a:r>
          </a:p>
          <a:p>
            <a:r>
              <a:rPr lang="et-EE" sz="2200" dirty="0" smtClean="0">
                <a:solidFill>
                  <a:srgbClr val="0070C0"/>
                </a:solidFill>
              </a:rPr>
              <a:t>Valitsemiskulude osakaal eelarves väheneb</a:t>
            </a:r>
            <a:r>
              <a:rPr lang="et-EE" sz="2200" b="1" dirty="0" smtClean="0"/>
              <a:t>, </a:t>
            </a:r>
            <a:r>
              <a:rPr lang="et-EE" sz="2200" dirty="0" smtClean="0"/>
              <a:t>vabaneva raha saab suunata kultuuri, spordi, hariduse, vaba aja jne täiendavaks arenguks.</a:t>
            </a:r>
          </a:p>
          <a:p>
            <a:r>
              <a:rPr lang="et-EE" sz="2200" dirty="0" smtClean="0"/>
              <a:t>Rohkem piirkonna ülest strateegilist mõtlemist ja arengu suunamist.</a:t>
            </a:r>
          </a:p>
          <a:p>
            <a:r>
              <a:rPr lang="et-EE" sz="2200" dirty="0" smtClean="0"/>
              <a:t>Lõppeb omavalitsuste vaheline arveldamine kooli- ja lasteaiakohtade osas. </a:t>
            </a:r>
          </a:p>
          <a:p>
            <a:endParaRPr lang="et-EE" sz="2400" dirty="0" smtClean="0"/>
          </a:p>
          <a:p>
            <a:endParaRPr lang="et-EE" sz="2400" dirty="0" smtClean="0"/>
          </a:p>
          <a:p>
            <a:pPr>
              <a:lnSpc>
                <a:spcPct val="100000"/>
              </a:lnSpc>
              <a:spcAft>
                <a:spcPts val="600"/>
              </a:spcAft>
              <a:defRPr/>
            </a:pPr>
            <a:endParaRPr lang="et-EE" altLang="et-EE" sz="2400" dirty="0" smtClean="0"/>
          </a:p>
        </p:txBody>
      </p:sp>
      <p:sp>
        <p:nvSpPr>
          <p:cNvPr id="5" name="Title 1"/>
          <p:cNvSpPr>
            <a:spLocks noGrp="1"/>
          </p:cNvSpPr>
          <p:nvPr>
            <p:ph type="title"/>
          </p:nvPr>
        </p:nvSpPr>
        <p:spPr>
          <a:xfrm>
            <a:off x="323305" y="251917"/>
            <a:ext cx="8676233" cy="576064"/>
          </a:xfrm>
        </p:spPr>
        <p:txBody>
          <a:bodyPr/>
          <a:lstStyle/>
          <a:p>
            <a:r>
              <a:rPr lang="et-EE" sz="3200" dirty="0" smtClean="0">
                <a:solidFill>
                  <a:srgbClr val="0070C0"/>
                </a:solidFill>
              </a:rPr>
              <a:t>Uued võimalused</a:t>
            </a:r>
            <a:endParaRPr lang="et-EE" sz="3200" dirty="0">
              <a:solidFill>
                <a:srgbClr val="0070C0"/>
              </a:solidFill>
              <a:ea typeface="Tahoma" pitchFamily="34" charset="0"/>
              <a:cs typeface="Arial" pitchFamily="34" charset="0"/>
            </a:endParaRPr>
          </a:p>
        </p:txBody>
      </p:sp>
      <p:pic>
        <p:nvPicPr>
          <p:cNvPr id="9" name="Picture 8" descr="800px-SorvePanorama070511.jpg"/>
          <p:cNvPicPr/>
          <p:nvPr/>
        </p:nvPicPr>
        <p:blipFill>
          <a:blip r:embed="rId3" cstate="print"/>
          <a:stretch>
            <a:fillRect/>
          </a:stretch>
        </p:blipFill>
        <p:spPr>
          <a:xfrm>
            <a:off x="0" y="4932437"/>
            <a:ext cx="8999538" cy="169207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05" y="611957"/>
            <a:ext cx="8676233" cy="864095"/>
          </a:xfrm>
        </p:spPr>
        <p:txBody>
          <a:bodyPr/>
          <a:lstStyle/>
          <a:p>
            <a:r>
              <a:rPr lang="et-EE" sz="3200" dirty="0" smtClean="0">
                <a:solidFill>
                  <a:srgbClr val="0070C0"/>
                </a:solidFill>
              </a:rPr>
              <a:t>Mis võiks muutuda haldusreformi järel paremaks inimese jaoks?</a:t>
            </a:r>
            <a:endParaRPr lang="et-EE" sz="32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539329" y="1692077"/>
            <a:ext cx="8208912" cy="4589661"/>
          </a:xfrm>
        </p:spPr>
        <p:txBody>
          <a:bodyPr/>
          <a:lstStyle/>
          <a:p>
            <a:pPr>
              <a:spcAft>
                <a:spcPts val="300"/>
              </a:spcAft>
            </a:pPr>
            <a:r>
              <a:rPr lang="et-EE" sz="2200" dirty="0" smtClean="0"/>
              <a:t>Pöördudes omavalitsusse mistahes murega, on seal alati </a:t>
            </a:r>
            <a:r>
              <a:rPr lang="et-EE" sz="2200" dirty="0" smtClean="0">
                <a:solidFill>
                  <a:srgbClr val="0070C0"/>
                </a:solidFill>
              </a:rPr>
              <a:t>spetsialiseerunud professionaalsed spetsialistid </a:t>
            </a:r>
            <a:r>
              <a:rPr lang="et-EE" sz="2200" dirty="0" smtClean="0"/>
              <a:t>vastuse ja abi andmiseks</a:t>
            </a:r>
          </a:p>
          <a:p>
            <a:pPr>
              <a:spcAft>
                <a:spcPts val="300"/>
              </a:spcAft>
            </a:pPr>
            <a:r>
              <a:rPr lang="et-EE" sz="2200" dirty="0" smtClean="0"/>
              <a:t>Rohkem  aega/tarkust muresid </a:t>
            </a:r>
            <a:r>
              <a:rPr lang="et-EE" sz="2200" dirty="0" smtClean="0">
                <a:solidFill>
                  <a:srgbClr val="0070C0"/>
                </a:solidFill>
              </a:rPr>
              <a:t>ennetada</a:t>
            </a:r>
            <a:r>
              <a:rPr lang="et-EE" sz="2200" dirty="0" smtClean="0"/>
              <a:t> reageerimise asemel</a:t>
            </a:r>
          </a:p>
          <a:p>
            <a:pPr>
              <a:spcAft>
                <a:spcPts val="300"/>
              </a:spcAft>
            </a:pPr>
            <a:r>
              <a:rPr lang="et-EE" sz="2200" dirty="0" smtClean="0"/>
              <a:t>Võimalus leppida kokku ja </a:t>
            </a:r>
            <a:r>
              <a:rPr lang="et-EE" sz="2200" dirty="0" smtClean="0">
                <a:solidFill>
                  <a:srgbClr val="0070C0"/>
                </a:solidFill>
              </a:rPr>
              <a:t>teha ära suuri asju</a:t>
            </a:r>
            <a:r>
              <a:rPr lang="et-EE" sz="2200" dirty="0" smtClean="0"/>
              <a:t>, ühiseid vajalikke investeeringuid, mida eraldi poleks suudetud</a:t>
            </a:r>
          </a:p>
          <a:p>
            <a:pPr>
              <a:spcAft>
                <a:spcPts val="300"/>
              </a:spcAft>
            </a:pPr>
            <a:r>
              <a:rPr lang="et-EE" sz="2200" dirty="0" smtClean="0"/>
              <a:t>Diskussioon arenguvõimalustest laiemal pinnal, pigem volikogus kui vallajuhi kabinetis</a:t>
            </a:r>
          </a:p>
          <a:p>
            <a:pPr>
              <a:spcAft>
                <a:spcPts val="300"/>
              </a:spcAft>
            </a:pPr>
            <a:r>
              <a:rPr lang="et-EE" sz="2200" dirty="0" smtClean="0"/>
              <a:t>Huviala tegevuste valik laieneb, rohkem võimalusi.</a:t>
            </a:r>
          </a:p>
          <a:p>
            <a:pPr>
              <a:lnSpc>
                <a:spcPct val="100000"/>
              </a:lnSpc>
              <a:spcAft>
                <a:spcPts val="300"/>
              </a:spcAft>
            </a:pPr>
            <a:endParaRPr lang="et-EE" sz="2200" dirty="0" smtClean="0"/>
          </a:p>
          <a:p>
            <a:pPr lvl="2">
              <a:spcAft>
                <a:spcPts val="300"/>
              </a:spcAft>
            </a:pPr>
            <a:endParaRPr lang="et-EE" sz="22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9" y="251918"/>
            <a:ext cx="8676233" cy="576064"/>
          </a:xfrm>
        </p:spPr>
        <p:txBody>
          <a:bodyPr/>
          <a:lstStyle/>
          <a:p>
            <a:r>
              <a:rPr lang="et-EE" sz="3200" dirty="0" smtClean="0">
                <a:solidFill>
                  <a:srgbClr val="0070C0"/>
                </a:solidFill>
              </a:rPr>
              <a:t>Mida haldusreform teeb ja mida ei tee?</a:t>
            </a:r>
            <a:endParaRPr lang="et-EE" sz="32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503239" y="827981"/>
            <a:ext cx="8245002" cy="5453757"/>
          </a:xfrm>
        </p:spPr>
        <p:txBody>
          <a:bodyPr/>
          <a:lstStyle/>
          <a:p>
            <a:pPr>
              <a:spcAft>
                <a:spcPts val="300"/>
              </a:spcAft>
            </a:pPr>
            <a:r>
              <a:rPr lang="et-EE" sz="2200" dirty="0" smtClean="0"/>
              <a:t>Teenuste kvaliteet vs  kaugenemine, ääremaastumine vs külaliikumise arengutõuge, politiseerumine vs spetsialiseerumine –</a:t>
            </a:r>
            <a:r>
              <a:rPr lang="et-EE" sz="2200" dirty="0" smtClean="0">
                <a:solidFill>
                  <a:schemeClr val="tx1"/>
                </a:solidFill>
              </a:rPr>
              <a:t> nähakse positiivse või negatiivsena </a:t>
            </a:r>
            <a:r>
              <a:rPr lang="et-EE" sz="2200" smtClean="0">
                <a:solidFill>
                  <a:schemeClr val="tx1"/>
                </a:solidFill>
              </a:rPr>
              <a:t>- </a:t>
            </a:r>
            <a:r>
              <a:rPr lang="et-EE" sz="2200" smtClean="0">
                <a:solidFill>
                  <a:srgbClr val="0070C0"/>
                </a:solidFill>
              </a:rPr>
              <a:t>sõltub </a:t>
            </a:r>
            <a:r>
              <a:rPr lang="et-EE" sz="2200" dirty="0" smtClean="0">
                <a:solidFill>
                  <a:srgbClr val="0070C0"/>
                </a:solidFill>
              </a:rPr>
              <a:t>palju </a:t>
            </a:r>
            <a:r>
              <a:rPr lang="et-EE" sz="2200" dirty="0" smtClean="0">
                <a:solidFill>
                  <a:schemeClr val="tx1"/>
                </a:solidFill>
              </a:rPr>
              <a:t>enam kohapeal kujunevast </a:t>
            </a:r>
            <a:r>
              <a:rPr lang="et-EE" sz="2200" dirty="0" smtClean="0">
                <a:solidFill>
                  <a:srgbClr val="0070C0"/>
                </a:solidFill>
              </a:rPr>
              <a:t>halduskultuurist  kui seadustest!</a:t>
            </a:r>
          </a:p>
          <a:p>
            <a:pPr>
              <a:spcAft>
                <a:spcPts val="300"/>
              </a:spcAft>
            </a:pPr>
            <a:r>
              <a:rPr lang="et-EE" sz="2200" dirty="0" smtClean="0"/>
              <a:t>Haldusreform avab võimalusi ja kõrvaldab takistusi, loob uue raamistiku, aga </a:t>
            </a:r>
            <a:r>
              <a:rPr lang="et-EE" sz="2200" dirty="0" smtClean="0">
                <a:solidFill>
                  <a:schemeClr val="tx1"/>
                </a:solidFill>
              </a:rPr>
              <a:t>tegeliku</a:t>
            </a:r>
            <a:r>
              <a:rPr lang="et-EE" sz="2200" dirty="0" smtClean="0">
                <a:solidFill>
                  <a:srgbClr val="0070C0"/>
                </a:solidFill>
              </a:rPr>
              <a:t> sisu annavad pärast reformi </a:t>
            </a:r>
            <a:r>
              <a:rPr lang="et-EE" sz="2200" dirty="0" smtClean="0">
                <a:solidFill>
                  <a:schemeClr val="tx1"/>
                </a:solidFill>
              </a:rPr>
              <a:t>kohapeal tehtavate </a:t>
            </a:r>
            <a:r>
              <a:rPr lang="et-EE" sz="2200" dirty="0" smtClean="0">
                <a:solidFill>
                  <a:srgbClr val="0070C0"/>
                </a:solidFill>
              </a:rPr>
              <a:t>valikutega kohalikud juhid ja inimesed </a:t>
            </a:r>
            <a:r>
              <a:rPr lang="et-EE" sz="2200" dirty="0" smtClean="0"/>
              <a:t>ise, nii volikogude liikmetena, vallajuhtidena kui nende valijatena. </a:t>
            </a:r>
          </a:p>
          <a:p>
            <a:pPr>
              <a:spcAft>
                <a:spcPts val="300"/>
              </a:spcAft>
            </a:pPr>
            <a:r>
              <a:rPr lang="et-EE" sz="2200" dirty="0" smtClean="0"/>
              <a:t>Haldusreform ei sulge koole, lasteaedu, raamatukogusid. Otsused sõltuvad elanike arvust ja teenuste tarbimise mahust.</a:t>
            </a:r>
          </a:p>
        </p:txBody>
      </p:sp>
      <p:pic>
        <p:nvPicPr>
          <p:cNvPr id="5" name="Picture 4" descr="Lake_Viljandi_panorama_2008.jpg"/>
          <p:cNvPicPr>
            <a:picLocks noChangeAspect="1"/>
          </p:cNvPicPr>
          <p:nvPr/>
        </p:nvPicPr>
        <p:blipFill>
          <a:blip r:embed="rId3" cstate="print"/>
          <a:stretch>
            <a:fillRect/>
          </a:stretch>
        </p:blipFill>
        <p:spPr>
          <a:xfrm>
            <a:off x="0" y="4716413"/>
            <a:ext cx="8999538" cy="198010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000" y="2700188"/>
            <a:ext cx="7200000" cy="1547811"/>
          </a:xfrm>
        </p:spPr>
        <p:txBody>
          <a:bodyPr/>
          <a:lstStyle/>
          <a:p>
            <a:r>
              <a:rPr lang="et-EE" sz="5400" dirty="0" smtClean="0"/>
              <a:t>Piirkondlikud komisjonid</a:t>
            </a:r>
            <a:endParaRPr lang="et-EE" sz="5400" dirty="0"/>
          </a:p>
        </p:txBody>
      </p:sp>
      <p:pic>
        <p:nvPicPr>
          <p:cNvPr id="7" name="Picture 6" descr="PARGIJ~1.JPG"/>
          <p:cNvPicPr/>
          <p:nvPr/>
        </p:nvPicPr>
        <p:blipFill>
          <a:blip r:embed="rId3" cstate="print"/>
          <a:stretch>
            <a:fillRect/>
          </a:stretch>
        </p:blipFill>
        <p:spPr>
          <a:xfrm>
            <a:off x="0" y="5076453"/>
            <a:ext cx="8999538" cy="15381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251917"/>
            <a:ext cx="8424937" cy="504056"/>
          </a:xfrm>
        </p:spPr>
        <p:txBody>
          <a:bodyPr/>
          <a:lstStyle/>
          <a:p>
            <a:pPr lvl="0"/>
            <a:r>
              <a:rPr lang="et-EE" sz="3200" dirty="0" smtClean="0">
                <a:solidFill>
                  <a:srgbClr val="0070C0"/>
                </a:solidFill>
              </a:rPr>
              <a:t>Piirkondlike komisjonide roll ja ülesanded</a:t>
            </a:r>
            <a:endParaRPr lang="et-EE" sz="3200" dirty="0">
              <a:solidFill>
                <a:srgbClr val="0070C0"/>
              </a:solidFill>
              <a:ea typeface="Tahoma" pitchFamily="34" charset="0"/>
              <a:cs typeface="Arial" pitchFamily="34" charset="0"/>
            </a:endParaRPr>
          </a:p>
        </p:txBody>
      </p:sp>
      <p:sp>
        <p:nvSpPr>
          <p:cNvPr id="3" name="Content Placeholder 2"/>
          <p:cNvSpPr>
            <a:spLocks noGrp="1"/>
          </p:cNvSpPr>
          <p:nvPr>
            <p:ph idx="1"/>
          </p:nvPr>
        </p:nvSpPr>
        <p:spPr>
          <a:xfrm>
            <a:off x="251298" y="971997"/>
            <a:ext cx="8568952" cy="4968552"/>
          </a:xfrm>
        </p:spPr>
        <p:txBody>
          <a:bodyPr/>
          <a:lstStyle/>
          <a:p>
            <a:pPr>
              <a:lnSpc>
                <a:spcPct val="100000"/>
              </a:lnSpc>
              <a:spcAft>
                <a:spcPts val="0"/>
              </a:spcAft>
            </a:pPr>
            <a:r>
              <a:rPr lang="et-EE" sz="2200" spc="-20" dirty="0" smtClean="0"/>
              <a:t>Annab arvamuse HTK muutmise taotlustele (seni MV ülesanne).</a:t>
            </a:r>
          </a:p>
          <a:p>
            <a:pPr>
              <a:lnSpc>
                <a:spcPct val="100000"/>
              </a:lnSpc>
              <a:spcAft>
                <a:spcPts val="0"/>
              </a:spcAft>
            </a:pPr>
            <a:r>
              <a:rPr lang="et-EE" sz="2200" spc="-20" dirty="0" smtClean="0"/>
              <a:t>Annab soovituslikke suunised KOVidele läbirääkimiste alustamiseks või laiendamiseks.</a:t>
            </a:r>
          </a:p>
          <a:p>
            <a:pPr>
              <a:lnSpc>
                <a:spcPct val="100000"/>
              </a:lnSpc>
              <a:spcAft>
                <a:spcPts val="0"/>
              </a:spcAft>
            </a:pPr>
            <a:r>
              <a:rPr lang="et-EE" sz="2200" spc="-20" dirty="0" smtClean="0"/>
              <a:t>Annab arvamusi volikogudele HTK muutmisega seonduvate vaidlusaluste küsimuste lahendamisel.</a:t>
            </a:r>
          </a:p>
          <a:p>
            <a:pPr>
              <a:lnSpc>
                <a:spcPct val="100000"/>
              </a:lnSpc>
              <a:spcAft>
                <a:spcPts val="0"/>
              </a:spcAft>
            </a:pPr>
            <a:r>
              <a:rPr lang="et-EE" sz="2200" spc="-20" dirty="0" smtClean="0"/>
              <a:t>Annab arvamuse HTK muudatuse taotlust 1.01.2017 mitte esitanud, kuid kriteeriumile mittevastavate KOVide osas HTK muutmise algatamise suhtes (sh erandi rakendamise osas ning territooriumiosade üleandmiseks, kui elanikud on selleks soovi avaldanud) - &gt; sisend VV algatatud ühinemisettepanekuteks.</a:t>
            </a:r>
          </a:p>
          <a:p>
            <a:pPr>
              <a:lnSpc>
                <a:spcPct val="100000"/>
              </a:lnSpc>
              <a:spcAft>
                <a:spcPts val="600"/>
              </a:spcAft>
            </a:pPr>
            <a:endParaRPr lang="et-EE" sz="2000" b="1" dirty="0" smtClean="0"/>
          </a:p>
          <a:p>
            <a:pPr>
              <a:lnSpc>
                <a:spcPct val="100000"/>
              </a:lnSpc>
            </a:pPr>
            <a:endParaRPr lang="et-EE" sz="2000" dirty="0" smtClean="0"/>
          </a:p>
          <a:p>
            <a:pPr lvl="0">
              <a:lnSpc>
                <a:spcPct val="100000"/>
              </a:lnSpc>
              <a:spcAft>
                <a:spcPts val="0"/>
              </a:spcAft>
              <a:buNone/>
            </a:pPr>
            <a:endParaRPr lang="et-EE" sz="2000" dirty="0" smtClean="0"/>
          </a:p>
        </p:txBody>
      </p:sp>
      <p:pic>
        <p:nvPicPr>
          <p:cNvPr id="5" name="Picture 4" descr="Karksi_panoraam.jpg"/>
          <p:cNvPicPr/>
          <p:nvPr/>
        </p:nvPicPr>
        <p:blipFill>
          <a:blip r:embed="rId3" cstate="print"/>
          <a:stretch>
            <a:fillRect/>
          </a:stretch>
        </p:blipFill>
        <p:spPr>
          <a:xfrm>
            <a:off x="0" y="4500389"/>
            <a:ext cx="8999538" cy="212767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9" y="323925"/>
            <a:ext cx="7883908" cy="648021"/>
          </a:xfrm>
        </p:spPr>
        <p:txBody>
          <a:bodyPr/>
          <a:lstStyle/>
          <a:p>
            <a:r>
              <a:rPr lang="et-EE" sz="3200" dirty="0" smtClean="0">
                <a:solidFill>
                  <a:srgbClr val="0070C0"/>
                </a:solidFill>
              </a:rPr>
              <a:t>Piirkondlike komisjonide jaotus</a:t>
            </a:r>
            <a:endParaRPr lang="et-EE" sz="3200" dirty="0"/>
          </a:p>
        </p:txBody>
      </p:sp>
      <p:pic>
        <p:nvPicPr>
          <p:cNvPr id="5" name="Content Placeholder 4"/>
          <p:cNvPicPr>
            <a:picLocks noGrp="1"/>
          </p:cNvPicPr>
          <p:nvPr>
            <p:ph idx="1"/>
          </p:nvPr>
        </p:nvPicPr>
        <p:blipFill>
          <a:blip r:embed="rId3" cstate="print"/>
          <a:srcRect/>
          <a:stretch>
            <a:fillRect/>
          </a:stretch>
        </p:blipFill>
        <p:spPr bwMode="auto">
          <a:xfrm>
            <a:off x="251297" y="971997"/>
            <a:ext cx="8208912" cy="554461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385" y="2340149"/>
            <a:ext cx="7560615" cy="1907851"/>
          </a:xfrm>
        </p:spPr>
        <p:txBody>
          <a:bodyPr/>
          <a:lstStyle/>
          <a:p>
            <a:pPr>
              <a:spcAft>
                <a:spcPts val="600"/>
              </a:spcAft>
            </a:pPr>
            <a:r>
              <a:rPr lang="et-EE" sz="4800" dirty="0" smtClean="0"/>
              <a:t>Ülevaade KOVide peetavatest ühinemisläbirääkimistest </a:t>
            </a:r>
            <a:r>
              <a:rPr lang="et-EE" sz="4800" smtClean="0"/>
              <a:t>ja konsultatsioonidest</a:t>
            </a:r>
            <a:endParaRPr lang="et-EE" sz="4800" dirty="0" smtClean="0"/>
          </a:p>
        </p:txBody>
      </p:sp>
      <p:pic>
        <p:nvPicPr>
          <p:cNvPr id="4" name="Picture 3" descr="HARIME~1.JPG"/>
          <p:cNvPicPr>
            <a:picLocks noChangeAspect="1"/>
          </p:cNvPicPr>
          <p:nvPr/>
        </p:nvPicPr>
        <p:blipFill>
          <a:blip r:embed="rId3" cstate="print"/>
          <a:stretch>
            <a:fillRect/>
          </a:stretch>
        </p:blipFill>
        <p:spPr>
          <a:xfrm>
            <a:off x="1" y="4860429"/>
            <a:ext cx="8999537" cy="184174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179910"/>
            <a:ext cx="8496944" cy="576064"/>
          </a:xfrm>
        </p:spPr>
        <p:txBody>
          <a:bodyPr/>
          <a:lstStyle/>
          <a:p>
            <a:r>
              <a:rPr lang="et-EE" sz="3200" dirty="0" smtClean="0">
                <a:solidFill>
                  <a:srgbClr val="0070C0"/>
                </a:solidFill>
              </a:rPr>
              <a:t>Läbirääkimised 188 KOVis &amp; 72 ühinemispiirkonnas</a:t>
            </a:r>
            <a:endParaRPr lang="et-EE" sz="3200" dirty="0">
              <a:solidFill>
                <a:srgbClr val="0070C0"/>
              </a:solidFill>
            </a:endParaRPr>
          </a:p>
        </p:txBody>
      </p:sp>
      <p:pic>
        <p:nvPicPr>
          <p:cNvPr id="6" name="Content Placeholder 5" descr="KOV ühinemisläbirääkimised 2016 140416.jpg"/>
          <p:cNvPicPr>
            <a:picLocks noGrp="1" noChangeAspect="1"/>
          </p:cNvPicPr>
          <p:nvPr>
            <p:ph idx="1"/>
          </p:nvPr>
        </p:nvPicPr>
        <p:blipFill>
          <a:blip r:embed="rId3" cstate="print"/>
          <a:stretch>
            <a:fillRect/>
          </a:stretch>
        </p:blipFill>
        <p:spPr>
          <a:xfrm>
            <a:off x="251297" y="755973"/>
            <a:ext cx="8352928" cy="591089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425" y="1980109"/>
            <a:ext cx="7200000" cy="972269"/>
          </a:xfrm>
        </p:spPr>
        <p:txBody>
          <a:bodyPr/>
          <a:lstStyle/>
          <a:p>
            <a:r>
              <a:rPr lang="et-EE" dirty="0" smtClean="0"/>
              <a:t>Aitäh!</a:t>
            </a:r>
            <a:br>
              <a:rPr lang="et-EE" dirty="0" smtClean="0"/>
            </a:br>
            <a:r>
              <a:rPr lang="et-EE" dirty="0" smtClean="0"/>
              <a:t/>
            </a:r>
            <a:br>
              <a:rPr lang="et-EE" dirty="0" smtClean="0"/>
            </a:br>
            <a:r>
              <a:rPr lang="et-EE" sz="2600" dirty="0" err="1" smtClean="0"/>
              <a:t>vaino.toemets@fin.ee</a:t>
            </a:r>
            <a:r>
              <a:rPr lang="et-EE" sz="2600" dirty="0" smtClean="0"/>
              <a:t/>
            </a:r>
            <a:br>
              <a:rPr lang="et-EE" sz="2600" dirty="0" smtClean="0"/>
            </a:br>
            <a:r>
              <a:rPr lang="et-EE" sz="2600" dirty="0" smtClean="0"/>
              <a:t>611 3075</a:t>
            </a:r>
            <a:br>
              <a:rPr lang="et-EE" sz="2600" dirty="0" smtClean="0"/>
            </a:br>
            <a:r>
              <a:rPr lang="et-EE" sz="2600" dirty="0" smtClean="0"/>
              <a:t/>
            </a:r>
            <a:br>
              <a:rPr lang="et-EE" sz="2600" dirty="0" smtClean="0"/>
            </a:br>
            <a:r>
              <a:rPr lang="et-EE" sz="2600" dirty="0" smtClean="0"/>
              <a:t>http://haldusreform.fin.ee/</a:t>
            </a:r>
            <a:endParaRPr lang="et-EE"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ltLang="et-EE" sz="3200" dirty="0" smtClean="0">
                <a:solidFill>
                  <a:srgbClr val="0070C0"/>
                </a:solidFill>
              </a:rPr>
              <a:t>Rahvastikupüramiid 2013 ja 2040</a:t>
            </a:r>
          </a:p>
        </p:txBody>
      </p:sp>
      <p:pic>
        <p:nvPicPr>
          <p:cNvPr id="5" name="Content Placeholder 4"/>
          <p:cNvPicPr>
            <a:picLocks noGrp="1"/>
          </p:cNvPicPr>
          <p:nvPr>
            <p:ph idx="1"/>
          </p:nvPr>
        </p:nvPicPr>
        <p:blipFill>
          <a:blip r:embed="rId3" cstate="print"/>
          <a:srcRect/>
          <a:stretch>
            <a:fillRect/>
          </a:stretch>
        </p:blipFill>
        <p:spPr bwMode="auto">
          <a:xfrm>
            <a:off x="1763465" y="1404045"/>
            <a:ext cx="5328592" cy="4680520"/>
          </a:xfrm>
          <a:prstGeom prst="rect">
            <a:avLst/>
          </a:prstGeom>
          <a:noFill/>
          <a:ln w="9525">
            <a:noFill/>
            <a:miter lim="800000"/>
            <a:headEnd/>
            <a:tailEnd/>
          </a:ln>
        </p:spPr>
      </p:pic>
      <p:sp>
        <p:nvSpPr>
          <p:cNvPr id="6" name="TextBox 1"/>
          <p:cNvSpPr txBox="1">
            <a:spLocks noChangeArrowheads="1"/>
          </p:cNvSpPr>
          <p:nvPr/>
        </p:nvSpPr>
        <p:spPr bwMode="auto">
          <a:xfrm>
            <a:off x="6261547" y="6300589"/>
            <a:ext cx="2737991" cy="328380"/>
          </a:xfrm>
          <a:prstGeom prst="rect">
            <a:avLst/>
          </a:prstGeom>
          <a:noFill/>
          <a:ln w="9525">
            <a:noFill/>
            <a:miter lim="800000"/>
            <a:headEnd/>
            <a:tailEnd/>
          </a:ln>
        </p:spPr>
        <p:txBody>
          <a:bodyPr wrap="square" lIns="90507" tIns="45254" rIns="90507" bIns="45254">
            <a:spAutoFit/>
          </a:bodyPr>
          <a:lstStyle/>
          <a:p>
            <a:r>
              <a:rPr lang="et-EE" altLang="et-EE" sz="1400" dirty="0">
                <a:latin typeface="Arial" pitchFamily="34" charset="0"/>
                <a:cs typeface="Arial" pitchFamily="34" charset="0"/>
              </a:rPr>
              <a:t>Allikas: </a:t>
            </a:r>
            <a:r>
              <a:rPr lang="et-EE" altLang="et-EE" sz="1400" dirty="0" smtClean="0">
                <a:latin typeface="Arial" pitchFamily="34" charset="0"/>
                <a:cs typeface="Arial" pitchFamily="34" charset="0"/>
              </a:rPr>
              <a:t>Statistikaamet, 2014</a:t>
            </a:r>
            <a:endParaRPr lang="et-EE" altLang="et-EE"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lme_püramiid.gif"/>
          <p:cNvPicPr>
            <a:picLocks noGrp="1" noChangeAspect="1"/>
          </p:cNvPicPr>
          <p:nvPr>
            <p:ph idx="1"/>
          </p:nvPr>
        </p:nvPicPr>
        <p:blipFill>
          <a:blip r:embed="rId3" cstate="print"/>
          <a:stretch>
            <a:fillRect/>
          </a:stretch>
        </p:blipFill>
        <p:spPr>
          <a:xfrm>
            <a:off x="0" y="0"/>
            <a:ext cx="5616624" cy="3744416"/>
          </a:xfrm>
        </p:spPr>
      </p:pic>
      <p:pic>
        <p:nvPicPr>
          <p:cNvPr id="5" name="Picture 4" descr="Hummuli_püramiid.gif"/>
          <p:cNvPicPr>
            <a:picLocks noChangeAspect="1"/>
          </p:cNvPicPr>
          <p:nvPr/>
        </p:nvPicPr>
        <p:blipFill>
          <a:blip r:embed="rId4" cstate="print"/>
          <a:stretch>
            <a:fillRect/>
          </a:stretch>
        </p:blipFill>
        <p:spPr>
          <a:xfrm>
            <a:off x="3707680" y="3312632"/>
            <a:ext cx="5291857" cy="3527905"/>
          </a:xfrm>
          <a:prstGeom prst="rect">
            <a:avLst/>
          </a:prstGeom>
        </p:spPr>
      </p:pic>
      <p:sp>
        <p:nvSpPr>
          <p:cNvPr id="6" name="TextBox 5"/>
          <p:cNvSpPr txBox="1"/>
          <p:nvPr/>
        </p:nvSpPr>
        <p:spPr>
          <a:xfrm>
            <a:off x="5291857" y="1260029"/>
            <a:ext cx="3096344" cy="837152"/>
          </a:xfrm>
          <a:prstGeom prst="rect">
            <a:avLst/>
          </a:prstGeom>
          <a:solidFill>
            <a:schemeClr val="bg1"/>
          </a:solidFill>
        </p:spPr>
        <p:txBody>
          <a:bodyPr wrap="square" rtlCol="0">
            <a:spAutoFit/>
          </a:bodyPr>
          <a:lstStyle/>
          <a:p>
            <a:r>
              <a:rPr lang="et-EE" sz="2200" b="1" dirty="0" smtClean="0">
                <a:solidFill>
                  <a:srgbClr val="0070C0"/>
                </a:solidFill>
              </a:rPr>
              <a:t>Helme valla rahvastikupüramiid 2015</a:t>
            </a:r>
            <a:endParaRPr lang="et-EE" sz="2200" b="1" dirty="0">
              <a:solidFill>
                <a:srgbClr val="0070C0"/>
              </a:solidFill>
            </a:endParaRPr>
          </a:p>
        </p:txBody>
      </p:sp>
      <p:sp>
        <p:nvSpPr>
          <p:cNvPr id="7" name="TextBox 6"/>
          <p:cNvSpPr txBox="1"/>
          <p:nvPr/>
        </p:nvSpPr>
        <p:spPr>
          <a:xfrm>
            <a:off x="1043385" y="4860429"/>
            <a:ext cx="3096344" cy="837152"/>
          </a:xfrm>
          <a:prstGeom prst="rect">
            <a:avLst/>
          </a:prstGeom>
          <a:solidFill>
            <a:schemeClr val="bg1"/>
          </a:solidFill>
        </p:spPr>
        <p:txBody>
          <a:bodyPr wrap="square" rtlCol="0">
            <a:spAutoFit/>
          </a:bodyPr>
          <a:lstStyle/>
          <a:p>
            <a:r>
              <a:rPr lang="et-EE" sz="2200" b="1" dirty="0" smtClean="0">
                <a:solidFill>
                  <a:srgbClr val="0070C0"/>
                </a:solidFill>
              </a:rPr>
              <a:t>Hummuli valla rahvastikupüramiid 2015</a:t>
            </a:r>
            <a:endParaRPr lang="et-EE" sz="22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õdrala_püramiid.gif"/>
          <p:cNvPicPr>
            <a:picLocks noGrp="1" noChangeAspect="1"/>
          </p:cNvPicPr>
          <p:nvPr>
            <p:ph idx="1"/>
          </p:nvPr>
        </p:nvPicPr>
        <p:blipFill>
          <a:blip r:embed="rId3" cstate="print"/>
          <a:stretch>
            <a:fillRect/>
          </a:stretch>
        </p:blipFill>
        <p:spPr>
          <a:xfrm>
            <a:off x="0" y="0"/>
            <a:ext cx="5715000" cy="3810000"/>
          </a:xfrm>
        </p:spPr>
      </p:pic>
      <p:sp>
        <p:nvSpPr>
          <p:cNvPr id="5" name="TextBox 4"/>
          <p:cNvSpPr txBox="1"/>
          <p:nvPr/>
        </p:nvSpPr>
        <p:spPr>
          <a:xfrm>
            <a:off x="5507881" y="1044005"/>
            <a:ext cx="3096344" cy="837152"/>
          </a:xfrm>
          <a:prstGeom prst="rect">
            <a:avLst/>
          </a:prstGeom>
          <a:solidFill>
            <a:schemeClr val="bg1"/>
          </a:solidFill>
        </p:spPr>
        <p:txBody>
          <a:bodyPr wrap="square" rtlCol="0">
            <a:spAutoFit/>
          </a:bodyPr>
          <a:lstStyle/>
          <a:p>
            <a:r>
              <a:rPr lang="et-EE" sz="2200" b="1" dirty="0" smtClean="0">
                <a:solidFill>
                  <a:srgbClr val="0070C0"/>
                </a:solidFill>
              </a:rPr>
              <a:t>Põdrala valla rahvastikupüramiid</a:t>
            </a:r>
            <a:endParaRPr lang="et-EE" sz="2200" b="1" dirty="0">
              <a:solidFill>
                <a:srgbClr val="0070C0"/>
              </a:solidFill>
            </a:endParaRPr>
          </a:p>
        </p:txBody>
      </p:sp>
      <p:pic>
        <p:nvPicPr>
          <p:cNvPr id="6" name="Picture 5" descr="Tõrva_linn.gif"/>
          <p:cNvPicPr>
            <a:picLocks noChangeAspect="1"/>
          </p:cNvPicPr>
          <p:nvPr/>
        </p:nvPicPr>
        <p:blipFill>
          <a:blip r:embed="rId4" cstate="print"/>
          <a:stretch>
            <a:fillRect/>
          </a:stretch>
        </p:blipFill>
        <p:spPr>
          <a:xfrm>
            <a:off x="3545098" y="3204244"/>
            <a:ext cx="5454440" cy="3636293"/>
          </a:xfrm>
          <a:prstGeom prst="rect">
            <a:avLst/>
          </a:prstGeom>
        </p:spPr>
      </p:pic>
      <p:sp>
        <p:nvSpPr>
          <p:cNvPr id="7" name="TextBox 6"/>
          <p:cNvSpPr txBox="1"/>
          <p:nvPr/>
        </p:nvSpPr>
        <p:spPr>
          <a:xfrm>
            <a:off x="1259409" y="4716413"/>
            <a:ext cx="2592288" cy="837152"/>
          </a:xfrm>
          <a:prstGeom prst="rect">
            <a:avLst/>
          </a:prstGeom>
          <a:solidFill>
            <a:schemeClr val="bg1"/>
          </a:solidFill>
        </p:spPr>
        <p:txBody>
          <a:bodyPr wrap="square" rtlCol="0">
            <a:spAutoFit/>
          </a:bodyPr>
          <a:lstStyle/>
          <a:p>
            <a:r>
              <a:rPr lang="et-EE" sz="2200" b="1" dirty="0" smtClean="0">
                <a:solidFill>
                  <a:srgbClr val="0070C0"/>
                </a:solidFill>
              </a:rPr>
              <a:t>Tõrva linna rahvastikupüramiid</a:t>
            </a:r>
            <a:endParaRPr lang="et-EE" sz="2200"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540000"/>
            <a:ext cx="7812956" cy="720029"/>
          </a:xfrm>
        </p:spPr>
        <p:txBody>
          <a:bodyPr/>
          <a:lstStyle/>
          <a:p>
            <a:r>
              <a:rPr lang="et-EE" sz="2800" dirty="0" smtClean="0">
                <a:solidFill>
                  <a:srgbClr val="0070C0"/>
                </a:solidFill>
              </a:rPr>
              <a:t>Ühinemispiirkonna rahvastiku püramiid koondina 2015</a:t>
            </a:r>
            <a:endParaRPr lang="et-EE" sz="2800" dirty="0">
              <a:solidFill>
                <a:srgbClr val="0070C0"/>
              </a:solidFill>
            </a:endParaRPr>
          </a:p>
        </p:txBody>
      </p:sp>
      <p:pic>
        <p:nvPicPr>
          <p:cNvPr id="4" name="Content Placeholder 3" descr="kokku.gif"/>
          <p:cNvPicPr>
            <a:picLocks noGrp="1" noChangeAspect="1"/>
          </p:cNvPicPr>
          <p:nvPr>
            <p:ph idx="1"/>
          </p:nvPr>
        </p:nvPicPr>
        <p:blipFill>
          <a:blip r:embed="rId3" cstate="print"/>
          <a:stretch>
            <a:fillRect/>
          </a:stretch>
        </p:blipFill>
        <p:spPr>
          <a:xfrm>
            <a:off x="827361" y="1332037"/>
            <a:ext cx="7344816" cy="489654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540000"/>
            <a:ext cx="7920000" cy="648021"/>
          </a:xfrm>
        </p:spPr>
        <p:txBody>
          <a:bodyPr/>
          <a:lstStyle/>
          <a:p>
            <a:r>
              <a:rPr lang="et-EE" altLang="et-EE" sz="3200" dirty="0" smtClean="0">
                <a:solidFill>
                  <a:srgbClr val="0070C0"/>
                </a:solidFill>
              </a:rPr>
              <a:t>Elanike mobiilsus ja liikumine</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827361" y="1188021"/>
            <a:ext cx="7524836" cy="5016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51918"/>
            <a:ext cx="7920000" cy="1008111"/>
          </a:xfrm>
        </p:spPr>
        <p:txBody>
          <a:bodyPr/>
          <a:lstStyle/>
          <a:p>
            <a:r>
              <a:rPr lang="en-US" altLang="et-EE" sz="3200" dirty="0" smtClean="0">
                <a:solidFill>
                  <a:srgbClr val="0070C0"/>
                </a:solidFill>
              </a:rPr>
              <a:t>K</a:t>
            </a:r>
            <a:r>
              <a:rPr lang="et-EE" altLang="et-EE" sz="3200" dirty="0" err="1" smtClean="0">
                <a:solidFill>
                  <a:srgbClr val="0070C0"/>
                </a:solidFill>
              </a:rPr>
              <a:t>ohalike</a:t>
            </a:r>
            <a:r>
              <a:rPr lang="et-EE" altLang="et-EE" sz="3200" dirty="0" smtClean="0">
                <a:solidFill>
                  <a:srgbClr val="0070C0"/>
                </a:solidFill>
              </a:rPr>
              <a:t> omavalitsuste jaotumine elanike arvu järgi </a:t>
            </a:r>
            <a:r>
              <a:rPr lang="et-EE" altLang="et-EE" sz="2000" dirty="0" smtClean="0">
                <a:solidFill>
                  <a:srgbClr val="0070C0"/>
                </a:solidFill>
              </a:rPr>
              <a:t>(seisuga 01.01.2016)</a:t>
            </a:r>
            <a:endParaRPr lang="et-EE" sz="2000" dirty="0">
              <a:solidFill>
                <a:srgbClr val="0070C0"/>
              </a:solidFill>
              <a:ea typeface="Tahoma" pitchFamily="34" charset="0"/>
              <a:cs typeface="Arial" pitchFamily="34" charset="0"/>
            </a:endParaRPr>
          </a:p>
        </p:txBody>
      </p:sp>
      <p:sp>
        <p:nvSpPr>
          <p:cNvPr id="4" name="TextBox 1"/>
          <p:cNvSpPr txBox="1"/>
          <p:nvPr/>
        </p:nvSpPr>
        <p:spPr>
          <a:xfrm>
            <a:off x="4211737" y="1476053"/>
            <a:ext cx="4347012" cy="10801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en-US" sz="1800" dirty="0" smtClean="0">
                <a:solidFill>
                  <a:srgbClr val="0070C0"/>
                </a:solidFill>
              </a:rPr>
              <a:t>8</a:t>
            </a:r>
            <a:r>
              <a:rPr lang="et-EE" sz="1800" dirty="0" smtClean="0">
                <a:solidFill>
                  <a:srgbClr val="0070C0"/>
                </a:solidFill>
              </a:rPr>
              <a:t>1</a:t>
            </a:r>
            <a:r>
              <a:rPr lang="en-US" sz="1800" dirty="0" smtClean="0">
                <a:solidFill>
                  <a:srgbClr val="0070C0"/>
                </a:solidFill>
              </a:rPr>
              <a:t>%  </a:t>
            </a:r>
            <a:r>
              <a:rPr lang="et-EE" sz="1800" dirty="0" smtClean="0">
                <a:solidFill>
                  <a:srgbClr val="0070C0"/>
                </a:solidFill>
              </a:rPr>
              <a:t>KOVidest on alla </a:t>
            </a:r>
            <a:r>
              <a:rPr lang="en-US" sz="1800" dirty="0" smtClean="0">
                <a:solidFill>
                  <a:srgbClr val="0070C0"/>
                </a:solidFill>
              </a:rPr>
              <a:t>5000 </a:t>
            </a:r>
            <a:r>
              <a:rPr lang="et-EE" sz="1800" dirty="0" smtClean="0">
                <a:solidFill>
                  <a:srgbClr val="0070C0"/>
                </a:solidFill>
              </a:rPr>
              <a:t>elaniku</a:t>
            </a:r>
            <a:endParaRPr lang="en-US" sz="1800" dirty="0" smtClean="0">
              <a:solidFill>
                <a:srgbClr val="0070C0"/>
              </a:solidFill>
            </a:endParaRPr>
          </a:p>
          <a:p>
            <a:pPr>
              <a:lnSpc>
                <a:spcPct val="150000"/>
              </a:lnSpc>
            </a:pPr>
            <a:r>
              <a:rPr lang="et-EE" sz="1800" dirty="0" smtClean="0">
                <a:solidFill>
                  <a:srgbClr val="0070C0"/>
                </a:solidFill>
              </a:rPr>
              <a:t>Üle poolte omavalitsustes on alla 2000 elaniku</a:t>
            </a:r>
            <a:endParaRPr lang="en-US" sz="1800" dirty="0">
              <a:solidFill>
                <a:srgbClr val="0070C0"/>
              </a:solidFill>
            </a:endParaRPr>
          </a:p>
        </p:txBody>
      </p:sp>
      <p:graphicFrame>
        <p:nvGraphicFramePr>
          <p:cNvPr id="5" name="Chart 4"/>
          <p:cNvGraphicFramePr/>
          <p:nvPr/>
        </p:nvGraphicFramePr>
        <p:xfrm>
          <a:off x="611337" y="1334293"/>
          <a:ext cx="7992888" cy="4966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Custom</PresentationFormat>
  <Paragraphs>229</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Haldusreform riigi vaatevinklist    Väino Tõemets Rahandusministeerium aprill 2016</vt:lpstr>
      <vt:lpstr>   Miks?</vt:lpstr>
      <vt:lpstr>Rahvastikuprognoos kohaliku omavalitsusüksuste rühmades 2015-2030</vt:lpstr>
      <vt:lpstr>Rahvastikupüramiid 2013 ja 2040</vt:lpstr>
      <vt:lpstr>Slide 5</vt:lpstr>
      <vt:lpstr>Slide 6</vt:lpstr>
      <vt:lpstr>Ühinemispiirkonna rahvastiku püramiid koondina 2015</vt:lpstr>
      <vt:lpstr>Elanike mobiilsus ja liikumine</vt:lpstr>
      <vt:lpstr>Kohalike omavalitsuste jaotumine elanike arvu järgi (seisuga 01.01.2016)</vt:lpstr>
      <vt:lpstr>Kohalike omavalitsuste ametnike ja töötajate suhtarvud (2015)</vt:lpstr>
      <vt:lpstr>Suuremas KOVis on spetsialiseerumise võimalus</vt:lpstr>
      <vt:lpstr>Kokkuvõtteks</vt:lpstr>
      <vt:lpstr>Kokkuvõtteks (2)</vt:lpstr>
      <vt:lpstr>Haldusreformi eesmärgid</vt:lpstr>
      <vt:lpstr>Slide 15</vt:lpstr>
      <vt:lpstr>  Kuidas?</vt:lpstr>
      <vt:lpstr>Haldusreformi ettevalmistamise protsess, kontseptsioon ja seadus</vt:lpstr>
      <vt:lpstr>Haldusreformi ettevalmistamise protsess</vt:lpstr>
      <vt:lpstr>Kriteerium &amp; erandid </vt:lpstr>
      <vt:lpstr>Haldusreformi elluviimise ajakava</vt:lpstr>
      <vt:lpstr>Ühinemistoetused</vt:lpstr>
      <vt:lpstr>Korduvad küsimused</vt:lpstr>
      <vt:lpstr>Kohaliku omavalitsuse ülesanded</vt:lpstr>
      <vt:lpstr>Osavallad</vt:lpstr>
      <vt:lpstr>Rahastamine</vt:lpstr>
      <vt:lpstr>Maavalitsused</vt:lpstr>
      <vt:lpstr>Ääremaastumine ja teenuste kättesaadavus</vt:lpstr>
      <vt:lpstr>VV algatatud “sundühendamised”</vt:lpstr>
      <vt:lpstr>Riigireform</vt:lpstr>
      <vt:lpstr>Mis haldusreformi käigus kogukondadele muutub?</vt:lpstr>
      <vt:lpstr>Uued võimalused</vt:lpstr>
      <vt:lpstr>Mis võiks muutuda haldusreformi järel paremaks inimese jaoks?</vt:lpstr>
      <vt:lpstr>Mida haldusreform teeb ja mida ei tee?</vt:lpstr>
      <vt:lpstr>Piirkondlikud komisjonid</vt:lpstr>
      <vt:lpstr>Piirkondlike komisjonide roll ja ülesanded</vt:lpstr>
      <vt:lpstr>Piirkondlike komisjonide jaotus</vt:lpstr>
      <vt:lpstr>Ülevaade KOVide peetavatest ühinemisläbirääkimistest ja konsultatsioonidest</vt:lpstr>
      <vt:lpstr>Läbirääkimised 188 KOVis &amp; 72 ühinemispiirkonnas</vt:lpstr>
      <vt:lpstr>Aitäh!  vaino.toemets@fin.ee 611 3075  http://haldusreform.fin.ee/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2014-05-22T10:54:41Z</dcterms:created>
  <dcterms:modified xsi:type="dcterms:W3CDTF">2016-04-23T06:06:35Z</dcterms:modified>
</cp:coreProperties>
</file>