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58" r:id="rId7"/>
    <p:sldId id="259" r:id="rId8"/>
    <p:sldId id="496" r:id="rId9"/>
    <p:sldId id="497" r:id="rId10"/>
    <p:sldId id="268" r:id="rId11"/>
    <p:sldId id="269" r:id="rId12"/>
    <p:sldId id="270" r:id="rId13"/>
    <p:sldId id="271" r:id="rId14"/>
    <p:sldId id="272" r:id="rId15"/>
    <p:sldId id="273" r:id="rId16"/>
    <p:sldId id="483" r:id="rId17"/>
    <p:sldId id="267" r:id="rId18"/>
    <p:sldId id="498" r:id="rId19"/>
    <p:sldId id="482" r:id="rId20"/>
    <p:sldId id="322" r:id="rId21"/>
    <p:sldId id="445" r:id="rId22"/>
    <p:sldId id="293" r:id="rId23"/>
    <p:sldId id="486" r:id="rId24"/>
    <p:sldId id="487" r:id="rId25"/>
    <p:sldId id="489" r:id="rId26"/>
    <p:sldId id="499" r:id="rId27"/>
    <p:sldId id="278" r:id="rId28"/>
    <p:sldId id="274" r:id="rId29"/>
    <p:sldId id="275" r:id="rId30"/>
    <p:sldId id="279" r:id="rId31"/>
    <p:sldId id="280" r:id="rId32"/>
    <p:sldId id="281" r:id="rId33"/>
    <p:sldId id="491" r:id="rId34"/>
    <p:sldId id="260" r:id="rId35"/>
    <p:sldId id="261" r:id="rId36"/>
    <p:sldId id="262" r:id="rId37"/>
    <p:sldId id="263" r:id="rId38"/>
    <p:sldId id="264" r:id="rId39"/>
    <p:sldId id="265" r:id="rId40"/>
    <p:sldId id="492" r:id="rId4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B0AE4-13D5-4715-99F0-6312DE2DA160}" v="17" dt="2022-09-12T06:24:0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Elias" userId="5926c7ff-e6b8-4f55-9620-cdfc6eaf5eaa" providerId="ADAL" clId="{065B0AE4-13D5-4715-99F0-6312DE2DA160}"/>
    <pc:docChg chg="custSel addSld delSld modSld">
      <pc:chgData name="Helen Elias" userId="5926c7ff-e6b8-4f55-9620-cdfc6eaf5eaa" providerId="ADAL" clId="{065B0AE4-13D5-4715-99F0-6312DE2DA160}" dt="2022-09-12T06:24:03.453" v="47" actId="1076"/>
      <pc:docMkLst>
        <pc:docMk/>
      </pc:docMkLst>
      <pc:sldChg chg="addSp modSp mod">
        <pc:chgData name="Helen Elias" userId="5926c7ff-e6b8-4f55-9620-cdfc6eaf5eaa" providerId="ADAL" clId="{065B0AE4-13D5-4715-99F0-6312DE2DA160}" dt="2022-09-12T06:22:46.996" v="29"/>
        <pc:sldMkLst>
          <pc:docMk/>
          <pc:sldMk cId="462070684" sldId="267"/>
        </pc:sldMkLst>
        <pc:spChg chg="mod">
          <ac:chgData name="Helen Elias" userId="5926c7ff-e6b8-4f55-9620-cdfc6eaf5eaa" providerId="ADAL" clId="{065B0AE4-13D5-4715-99F0-6312DE2DA160}" dt="2022-09-12T06:22:44.775" v="28" actId="2711"/>
          <ac:spMkLst>
            <pc:docMk/>
            <pc:sldMk cId="462070684" sldId="267"/>
            <ac:spMk id="3" creationId="{CAE60F9A-DAD0-EF2F-5F48-3A02533A4F9E}"/>
          </ac:spMkLst>
        </pc:spChg>
        <pc:picChg chg="add mod">
          <ac:chgData name="Helen Elias" userId="5926c7ff-e6b8-4f55-9620-cdfc6eaf5eaa" providerId="ADAL" clId="{065B0AE4-13D5-4715-99F0-6312DE2DA160}" dt="2022-09-12T06:22:46.996" v="29"/>
          <ac:picMkLst>
            <pc:docMk/>
            <pc:sldMk cId="462070684" sldId="267"/>
            <ac:picMk id="4" creationId="{974B1A51-2408-3FE5-9083-7F27810C5E0F}"/>
          </ac:picMkLst>
        </pc:picChg>
      </pc:sldChg>
      <pc:sldChg chg="addSp modSp mod">
        <pc:chgData name="Helen Elias" userId="5926c7ff-e6b8-4f55-9620-cdfc6eaf5eaa" providerId="ADAL" clId="{065B0AE4-13D5-4715-99F0-6312DE2DA160}" dt="2022-09-12T06:23:52.971" v="44" actId="1076"/>
        <pc:sldMkLst>
          <pc:docMk/>
          <pc:sldMk cId="884493442" sldId="271"/>
        </pc:sldMkLst>
        <pc:picChg chg="add mod">
          <ac:chgData name="Helen Elias" userId="5926c7ff-e6b8-4f55-9620-cdfc6eaf5eaa" providerId="ADAL" clId="{065B0AE4-13D5-4715-99F0-6312DE2DA160}" dt="2022-09-12T06:23:52.971" v="44" actId="1076"/>
          <ac:picMkLst>
            <pc:docMk/>
            <pc:sldMk cId="884493442" sldId="271"/>
            <ac:picMk id="2" creationId="{449FEF3E-941F-F485-859B-9F8E55B10748}"/>
          </ac:picMkLst>
        </pc:picChg>
        <pc:picChg chg="mod">
          <ac:chgData name="Helen Elias" userId="5926c7ff-e6b8-4f55-9620-cdfc6eaf5eaa" providerId="ADAL" clId="{065B0AE4-13D5-4715-99F0-6312DE2DA160}" dt="2022-09-12T06:23:50.601" v="43" actId="1076"/>
          <ac:picMkLst>
            <pc:docMk/>
            <pc:sldMk cId="884493442" sldId="271"/>
            <ac:picMk id="6" creationId="{D891EE37-E2EE-2020-03CC-0D6326E96AF7}"/>
          </ac:picMkLst>
        </pc:picChg>
        <pc:picChg chg="mod">
          <ac:chgData name="Helen Elias" userId="5926c7ff-e6b8-4f55-9620-cdfc6eaf5eaa" providerId="ADAL" clId="{065B0AE4-13D5-4715-99F0-6312DE2DA160}" dt="2022-09-12T06:23:44.165" v="42" actId="1076"/>
          <ac:picMkLst>
            <pc:docMk/>
            <pc:sldMk cId="884493442" sldId="271"/>
            <ac:picMk id="8" creationId="{A094AADC-A6E0-DF50-544C-9E597C1E1F7D}"/>
          </ac:picMkLst>
        </pc:picChg>
      </pc:sldChg>
      <pc:sldChg chg="addSp modSp mod">
        <pc:chgData name="Helen Elias" userId="5926c7ff-e6b8-4f55-9620-cdfc6eaf5eaa" providerId="ADAL" clId="{065B0AE4-13D5-4715-99F0-6312DE2DA160}" dt="2022-09-12T06:24:03.453" v="47" actId="1076"/>
        <pc:sldMkLst>
          <pc:docMk/>
          <pc:sldMk cId="3376399157" sldId="272"/>
        </pc:sldMkLst>
        <pc:picChg chg="add mod">
          <ac:chgData name="Helen Elias" userId="5926c7ff-e6b8-4f55-9620-cdfc6eaf5eaa" providerId="ADAL" clId="{065B0AE4-13D5-4715-99F0-6312DE2DA160}" dt="2022-09-12T06:24:03.453" v="47" actId="1076"/>
          <ac:picMkLst>
            <pc:docMk/>
            <pc:sldMk cId="3376399157" sldId="272"/>
            <ac:picMk id="2" creationId="{CB4D37DA-3183-DEF3-30D4-B8A003478866}"/>
          </ac:picMkLst>
        </pc:picChg>
        <pc:picChg chg="mod">
          <ac:chgData name="Helen Elias" userId="5926c7ff-e6b8-4f55-9620-cdfc6eaf5eaa" providerId="ADAL" clId="{065B0AE4-13D5-4715-99F0-6312DE2DA160}" dt="2022-09-12T06:24:00.194" v="45" actId="1076"/>
          <ac:picMkLst>
            <pc:docMk/>
            <pc:sldMk cId="3376399157" sldId="272"/>
            <ac:picMk id="5" creationId="{A037221F-7BA1-7C7E-733F-6935A9269AE9}"/>
          </ac:picMkLst>
        </pc:picChg>
      </pc:sldChg>
      <pc:sldChg chg="addSp modSp add">
        <pc:chgData name="Helen Elias" userId="5926c7ff-e6b8-4f55-9620-cdfc6eaf5eaa" providerId="ADAL" clId="{065B0AE4-13D5-4715-99F0-6312DE2DA160}" dt="2022-09-12T06:20:54.472" v="3"/>
        <pc:sldMkLst>
          <pc:docMk/>
          <pc:sldMk cId="130733828" sldId="278"/>
        </pc:sldMkLst>
        <pc:picChg chg="add mod">
          <ac:chgData name="Helen Elias" userId="5926c7ff-e6b8-4f55-9620-cdfc6eaf5eaa" providerId="ADAL" clId="{065B0AE4-13D5-4715-99F0-6312DE2DA160}" dt="2022-09-12T06:20:54.472" v="3"/>
          <ac:picMkLst>
            <pc:docMk/>
            <pc:sldMk cId="130733828" sldId="278"/>
            <ac:picMk id="2" creationId="{F81B53B8-17ED-8680-FF55-64954FB322AF}"/>
          </ac:picMkLst>
        </pc:picChg>
      </pc:sldChg>
      <pc:sldChg chg="addSp modSp mod">
        <pc:chgData name="Helen Elias" userId="5926c7ff-e6b8-4f55-9620-cdfc6eaf5eaa" providerId="ADAL" clId="{065B0AE4-13D5-4715-99F0-6312DE2DA160}" dt="2022-09-12T06:21:20.773" v="11" actId="2711"/>
        <pc:sldMkLst>
          <pc:docMk/>
          <pc:sldMk cId="1924283085" sldId="293"/>
        </pc:sldMkLst>
        <pc:spChg chg="mod">
          <ac:chgData name="Helen Elias" userId="5926c7ff-e6b8-4f55-9620-cdfc6eaf5eaa" providerId="ADAL" clId="{065B0AE4-13D5-4715-99F0-6312DE2DA160}" dt="2022-09-12T06:21:20.773" v="11" actId="2711"/>
          <ac:spMkLst>
            <pc:docMk/>
            <pc:sldMk cId="1924283085" sldId="293"/>
            <ac:spMk id="4" creationId="{C6F17202-497B-47B4-9044-B069536D5085}"/>
          </ac:spMkLst>
        </pc:spChg>
        <pc:picChg chg="add mod">
          <ac:chgData name="Helen Elias" userId="5926c7ff-e6b8-4f55-9620-cdfc6eaf5eaa" providerId="ADAL" clId="{065B0AE4-13D5-4715-99F0-6312DE2DA160}" dt="2022-09-12T06:21:11.865" v="9"/>
          <ac:picMkLst>
            <pc:docMk/>
            <pc:sldMk cId="1924283085" sldId="293"/>
            <ac:picMk id="2" creationId="{0A6A973F-00A7-8F70-8B3C-4610F355C664}"/>
          </ac:picMkLst>
        </pc:picChg>
        <pc:picChg chg="mod">
          <ac:chgData name="Helen Elias" userId="5926c7ff-e6b8-4f55-9620-cdfc6eaf5eaa" providerId="ADAL" clId="{065B0AE4-13D5-4715-99F0-6312DE2DA160}" dt="2022-09-12T06:21:13.354" v="10" actId="1076"/>
          <ac:picMkLst>
            <pc:docMk/>
            <pc:sldMk cId="1924283085" sldId="293"/>
            <ac:picMk id="28674" creationId="{7D0A31C3-AD7D-4447-9753-965545CE7744}"/>
          </ac:picMkLst>
        </pc:picChg>
      </pc:sldChg>
      <pc:sldChg chg="addSp modSp">
        <pc:chgData name="Helen Elias" userId="5926c7ff-e6b8-4f55-9620-cdfc6eaf5eaa" providerId="ADAL" clId="{065B0AE4-13D5-4715-99F0-6312DE2DA160}" dt="2022-09-12T06:21:47.557" v="16" actId="1076"/>
        <pc:sldMkLst>
          <pc:docMk/>
          <pc:sldMk cId="765113942" sldId="322"/>
        </pc:sldMkLst>
        <pc:picChg chg="add mod">
          <ac:chgData name="Helen Elias" userId="5926c7ff-e6b8-4f55-9620-cdfc6eaf5eaa" providerId="ADAL" clId="{065B0AE4-13D5-4715-99F0-6312DE2DA160}" dt="2022-09-12T06:21:38.928" v="15"/>
          <ac:picMkLst>
            <pc:docMk/>
            <pc:sldMk cId="765113942" sldId="322"/>
            <ac:picMk id="2" creationId="{A70FFFD9-8905-635F-A200-94E0E8747CD0}"/>
          </ac:picMkLst>
        </pc:picChg>
        <pc:picChg chg="mod">
          <ac:chgData name="Helen Elias" userId="5926c7ff-e6b8-4f55-9620-cdfc6eaf5eaa" providerId="ADAL" clId="{065B0AE4-13D5-4715-99F0-6312DE2DA160}" dt="2022-09-12T06:21:47.557" v="16" actId="1076"/>
          <ac:picMkLst>
            <pc:docMk/>
            <pc:sldMk cId="765113942" sldId="322"/>
            <ac:picMk id="2050" creationId="{9270E58C-B494-4506-9389-E8AA57B387D8}"/>
          </ac:picMkLst>
        </pc:picChg>
      </pc:sldChg>
      <pc:sldChg chg="addSp modSp mod">
        <pc:chgData name="Helen Elias" userId="5926c7ff-e6b8-4f55-9620-cdfc6eaf5eaa" providerId="ADAL" clId="{065B0AE4-13D5-4715-99F0-6312DE2DA160}" dt="2022-09-12T06:21:32.627" v="13" actId="2711"/>
        <pc:sldMkLst>
          <pc:docMk/>
          <pc:sldMk cId="1706252965" sldId="445"/>
        </pc:sldMkLst>
        <pc:spChg chg="mod">
          <ac:chgData name="Helen Elias" userId="5926c7ff-e6b8-4f55-9620-cdfc6eaf5eaa" providerId="ADAL" clId="{065B0AE4-13D5-4715-99F0-6312DE2DA160}" dt="2022-09-12T06:21:32.627" v="13" actId="2711"/>
          <ac:spMkLst>
            <pc:docMk/>
            <pc:sldMk cId="1706252965" sldId="445"/>
            <ac:spMk id="2" creationId="{00000000-0000-0000-0000-000000000000}"/>
          </ac:spMkLst>
        </pc:spChg>
        <pc:spChg chg="mod">
          <ac:chgData name="Helen Elias" userId="5926c7ff-e6b8-4f55-9620-cdfc6eaf5eaa" providerId="ADAL" clId="{065B0AE4-13D5-4715-99F0-6312DE2DA160}" dt="2022-09-12T06:21:27.482" v="12" actId="2711"/>
          <ac:spMkLst>
            <pc:docMk/>
            <pc:sldMk cId="1706252965" sldId="445"/>
            <ac:spMk id="3" creationId="{00000000-0000-0000-0000-000000000000}"/>
          </ac:spMkLst>
        </pc:spChg>
        <pc:picChg chg="add mod">
          <ac:chgData name="Helen Elias" userId="5926c7ff-e6b8-4f55-9620-cdfc6eaf5eaa" providerId="ADAL" clId="{065B0AE4-13D5-4715-99F0-6312DE2DA160}" dt="2022-09-12T06:21:06.433" v="7"/>
          <ac:picMkLst>
            <pc:docMk/>
            <pc:sldMk cId="1706252965" sldId="445"/>
            <ac:picMk id="4" creationId="{6CE65CED-F9EB-7B48-E7AC-A104E0A2C14A}"/>
          </ac:picMkLst>
        </pc:picChg>
      </pc:sldChg>
      <pc:sldChg chg="addSp modSp mod">
        <pc:chgData name="Helen Elias" userId="5926c7ff-e6b8-4f55-9620-cdfc6eaf5eaa" providerId="ADAL" clId="{065B0AE4-13D5-4715-99F0-6312DE2DA160}" dt="2022-09-12T06:22:13.215" v="23"/>
        <pc:sldMkLst>
          <pc:docMk/>
          <pc:sldMk cId="0" sldId="482"/>
        </pc:sldMkLst>
        <pc:spChg chg="mod">
          <ac:chgData name="Helen Elias" userId="5926c7ff-e6b8-4f55-9620-cdfc6eaf5eaa" providerId="ADAL" clId="{065B0AE4-13D5-4715-99F0-6312DE2DA160}" dt="2022-09-12T06:22:06.412" v="20" actId="14100"/>
          <ac:spMkLst>
            <pc:docMk/>
            <pc:sldMk cId="0" sldId="482"/>
            <ac:spMk id="5" creationId="{00000000-0000-0000-0000-000000000000}"/>
          </ac:spMkLst>
        </pc:spChg>
        <pc:spChg chg="mod">
          <ac:chgData name="Helen Elias" userId="5926c7ff-e6b8-4f55-9620-cdfc6eaf5eaa" providerId="ADAL" clId="{065B0AE4-13D5-4715-99F0-6312DE2DA160}" dt="2022-09-12T06:22:03.803" v="19" actId="14100"/>
          <ac:spMkLst>
            <pc:docMk/>
            <pc:sldMk cId="0" sldId="482"/>
            <ac:spMk id="7" creationId="{00000000-0000-0000-0000-000000000000}"/>
          </ac:spMkLst>
        </pc:spChg>
        <pc:picChg chg="add mod">
          <ac:chgData name="Helen Elias" userId="5926c7ff-e6b8-4f55-9620-cdfc6eaf5eaa" providerId="ADAL" clId="{065B0AE4-13D5-4715-99F0-6312DE2DA160}" dt="2022-09-12T06:22:13.215" v="23"/>
          <ac:picMkLst>
            <pc:docMk/>
            <pc:sldMk cId="0" sldId="482"/>
            <ac:picMk id="2" creationId="{E6072DFF-C82D-47F1-E3E9-D6B0191C54B6}"/>
          </ac:picMkLst>
        </pc:picChg>
        <pc:picChg chg="mod">
          <ac:chgData name="Helen Elias" userId="5926c7ff-e6b8-4f55-9620-cdfc6eaf5eaa" providerId="ADAL" clId="{065B0AE4-13D5-4715-99F0-6312DE2DA160}" dt="2022-09-12T06:22:11.958" v="22" actId="14100"/>
          <ac:picMkLst>
            <pc:docMk/>
            <pc:sldMk cId="0" sldId="482"/>
            <ac:picMk id="88066" creationId="{00000000-0000-0000-0000-000000000000}"/>
          </ac:picMkLst>
        </pc:picChg>
      </pc:sldChg>
      <pc:sldChg chg="addSp modSp mod">
        <pc:chgData name="Helen Elias" userId="5926c7ff-e6b8-4f55-9620-cdfc6eaf5eaa" providerId="ADAL" clId="{065B0AE4-13D5-4715-99F0-6312DE2DA160}" dt="2022-09-12T06:23:24.821" v="40" actId="1076"/>
        <pc:sldMkLst>
          <pc:docMk/>
          <pc:sldMk cId="1824120181" sldId="483"/>
        </pc:sldMkLst>
        <pc:spChg chg="mod">
          <ac:chgData name="Helen Elias" userId="5926c7ff-e6b8-4f55-9620-cdfc6eaf5eaa" providerId="ADAL" clId="{065B0AE4-13D5-4715-99F0-6312DE2DA160}" dt="2022-09-12T06:23:01.634" v="32" actId="2711"/>
          <ac:spMkLst>
            <pc:docMk/>
            <pc:sldMk cId="1824120181" sldId="483"/>
            <ac:spMk id="2" creationId="{BD517467-D995-3BFB-AB81-5D7DFE666D77}"/>
          </ac:spMkLst>
        </pc:spChg>
        <pc:spChg chg="mod">
          <ac:chgData name="Helen Elias" userId="5926c7ff-e6b8-4f55-9620-cdfc6eaf5eaa" providerId="ADAL" clId="{065B0AE4-13D5-4715-99F0-6312DE2DA160}" dt="2022-09-12T06:23:21.610" v="39" actId="20577"/>
          <ac:spMkLst>
            <pc:docMk/>
            <pc:sldMk cId="1824120181" sldId="483"/>
            <ac:spMk id="3" creationId="{5E03C087-AE2F-04E5-CFB3-F66D8BC9EFC1}"/>
          </ac:spMkLst>
        </pc:spChg>
        <pc:picChg chg="add mod">
          <ac:chgData name="Helen Elias" userId="5926c7ff-e6b8-4f55-9620-cdfc6eaf5eaa" providerId="ADAL" clId="{065B0AE4-13D5-4715-99F0-6312DE2DA160}" dt="2022-09-12T06:23:24.821" v="40" actId="1076"/>
          <ac:picMkLst>
            <pc:docMk/>
            <pc:sldMk cId="1824120181" sldId="483"/>
            <ac:picMk id="4" creationId="{8CB3C43D-B580-EEFE-308D-86D2A998FB16}"/>
          </ac:picMkLst>
        </pc:picChg>
      </pc:sldChg>
      <pc:sldChg chg="del">
        <pc:chgData name="Helen Elias" userId="5926c7ff-e6b8-4f55-9620-cdfc6eaf5eaa" providerId="ADAL" clId="{065B0AE4-13D5-4715-99F0-6312DE2DA160}" dt="2022-09-12T06:19:09.927" v="0" actId="47"/>
        <pc:sldMkLst>
          <pc:docMk/>
          <pc:sldMk cId="1774908741" sldId="493"/>
        </pc:sldMkLst>
      </pc:sldChg>
      <pc:sldChg chg="del">
        <pc:chgData name="Helen Elias" userId="5926c7ff-e6b8-4f55-9620-cdfc6eaf5eaa" providerId="ADAL" clId="{065B0AE4-13D5-4715-99F0-6312DE2DA160}" dt="2022-09-12T06:19:09.927" v="0" actId="47"/>
        <pc:sldMkLst>
          <pc:docMk/>
          <pc:sldMk cId="1830733613" sldId="494"/>
        </pc:sldMkLst>
      </pc:sldChg>
      <pc:sldChg chg="addSp modSp mod">
        <pc:chgData name="Helen Elias" userId="5926c7ff-e6b8-4f55-9620-cdfc6eaf5eaa" providerId="ADAL" clId="{065B0AE4-13D5-4715-99F0-6312DE2DA160}" dt="2022-09-12T06:22:37.694" v="27"/>
        <pc:sldMkLst>
          <pc:docMk/>
          <pc:sldMk cId="3132431332" sldId="498"/>
        </pc:sldMkLst>
        <pc:spChg chg="mod">
          <ac:chgData name="Helen Elias" userId="5926c7ff-e6b8-4f55-9620-cdfc6eaf5eaa" providerId="ADAL" clId="{065B0AE4-13D5-4715-99F0-6312DE2DA160}" dt="2022-09-12T06:22:29.748" v="26" actId="2711"/>
          <ac:spMkLst>
            <pc:docMk/>
            <pc:sldMk cId="3132431332" sldId="498"/>
            <ac:spMk id="4" creationId="{565321E4-62DB-0BFB-EE93-4BD3F83268C2}"/>
          </ac:spMkLst>
        </pc:spChg>
        <pc:spChg chg="mod">
          <ac:chgData name="Helen Elias" userId="5926c7ff-e6b8-4f55-9620-cdfc6eaf5eaa" providerId="ADAL" clId="{065B0AE4-13D5-4715-99F0-6312DE2DA160}" dt="2022-09-12T06:22:20.341" v="25" actId="27636"/>
          <ac:spMkLst>
            <pc:docMk/>
            <pc:sldMk cId="3132431332" sldId="498"/>
            <ac:spMk id="5" creationId="{27203D5E-8BE8-9A2A-FC49-A64C946C583C}"/>
          </ac:spMkLst>
        </pc:spChg>
        <pc:picChg chg="add mod">
          <ac:chgData name="Helen Elias" userId="5926c7ff-e6b8-4f55-9620-cdfc6eaf5eaa" providerId="ADAL" clId="{065B0AE4-13D5-4715-99F0-6312DE2DA160}" dt="2022-09-12T06:22:37.694" v="27"/>
          <ac:picMkLst>
            <pc:docMk/>
            <pc:sldMk cId="3132431332" sldId="498"/>
            <ac:picMk id="2" creationId="{2D6B380C-191A-B560-AC66-6A0745F8F8B8}"/>
          </ac:picMkLst>
        </pc:picChg>
      </pc:sldChg>
      <pc:sldChg chg="addSp modSp add mod">
        <pc:chgData name="Helen Elias" userId="5926c7ff-e6b8-4f55-9620-cdfc6eaf5eaa" providerId="ADAL" clId="{065B0AE4-13D5-4715-99F0-6312DE2DA160}" dt="2022-09-12T06:21:01.129" v="6" actId="1076"/>
        <pc:sldMkLst>
          <pc:docMk/>
          <pc:sldMk cId="2867825107" sldId="499"/>
        </pc:sldMkLst>
        <pc:picChg chg="add mod">
          <ac:chgData name="Helen Elias" userId="5926c7ff-e6b8-4f55-9620-cdfc6eaf5eaa" providerId="ADAL" clId="{065B0AE4-13D5-4715-99F0-6312DE2DA160}" dt="2022-09-12T06:21:01.129" v="6" actId="1076"/>
          <ac:picMkLst>
            <pc:docMk/>
            <pc:sldMk cId="2867825107" sldId="499"/>
            <ac:picMk id="2" creationId="{C4FE29A4-A007-7B9D-9C35-8F6080C7DFAD}"/>
          </ac:picMkLst>
        </pc:picChg>
        <pc:picChg chg="mod">
          <ac:chgData name="Helen Elias" userId="5926c7ff-e6b8-4f55-9620-cdfc6eaf5eaa" providerId="ADAL" clId="{065B0AE4-13D5-4715-99F0-6312DE2DA160}" dt="2022-09-12T06:20:57.248" v="4" actId="1076"/>
          <ac:picMkLst>
            <pc:docMk/>
            <pc:sldMk cId="2867825107" sldId="499"/>
            <ac:picMk id="7" creationId="{10CF3624-2AE0-CF9B-95BC-CB661A8810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68F1B-0F44-44FE-9412-3C967F3DE36E}" type="datetimeFigureOut">
              <a:rPr lang="et-EE" smtClean="0"/>
              <a:t>08.09.2022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27CFD-7A68-4119-915C-02932AE9476D}" type="slidenum">
              <a:rPr lang="et-EE" smtClean="0"/>
              <a:t>‹#›</a:t>
            </a:fld>
            <a:endParaRPr lang="et-EE"/>
          </a:p>
        </p:txBody>
      </p:sp>
    </p:spTree>
    <p:extLst>
      <p:ext uri="{BB962C8B-B14F-4D97-AF65-F5344CB8AC3E}">
        <p14:creationId xmlns:p14="http://schemas.microsoft.com/office/powerpoint/2010/main" val="20292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21.org/storage/documents/1.__p21_framework_2-pager.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p21.org/storage/documents/docs/P21_Framework_Definitions_New_Logo_2015.pdf" TargetMode="External"/><Relationship Id="rId4" Type="http://schemas.openxmlformats.org/officeDocument/2006/relationships/hyperlink" Target="http://www.p21.org/about-us/p21-framewo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1320971">
              <a:defRPr/>
            </a:pPr>
            <a:r>
              <a:rPr lang="et-EE" dirty="0">
                <a:hlinkClick r:id="rId3"/>
              </a:rPr>
              <a:t>http://www.p21.org/storage/documents/1.__p21_framework_2-pager.pdf</a:t>
            </a:r>
            <a:endParaRPr lang="et-EE" dirty="0"/>
          </a:p>
          <a:p>
            <a:pPr defTabSz="1320971">
              <a:defRPr/>
            </a:pPr>
            <a:endParaRPr lang="et-EE" dirty="0"/>
          </a:p>
          <a:p>
            <a:r>
              <a:rPr lang="et-EE" sz="1700" dirty="0"/>
              <a:t>4. 21st </a:t>
            </a:r>
            <a:r>
              <a:rPr lang="et-EE" sz="1700" dirty="0" err="1"/>
              <a:t>Century</a:t>
            </a:r>
            <a:r>
              <a:rPr lang="et-EE" sz="1700" dirty="0"/>
              <a:t> Professional </a:t>
            </a:r>
            <a:r>
              <a:rPr lang="et-EE" sz="1700" dirty="0" err="1"/>
              <a:t>Development</a:t>
            </a:r>
            <a:endParaRPr lang="et-EE" sz="1700" dirty="0"/>
          </a:p>
          <a:p>
            <a:pPr lvl="0"/>
            <a:r>
              <a:rPr lang="et-EE" sz="1700" dirty="0" err="1"/>
              <a:t>Highlights</a:t>
            </a:r>
            <a:r>
              <a:rPr lang="et-EE" sz="1700" dirty="0"/>
              <a:t> </a:t>
            </a:r>
            <a:r>
              <a:rPr lang="et-EE" sz="1700" dirty="0" err="1"/>
              <a:t>ways</a:t>
            </a:r>
            <a:r>
              <a:rPr lang="et-EE" sz="1700" dirty="0"/>
              <a:t> </a:t>
            </a:r>
            <a:r>
              <a:rPr lang="et-EE" sz="1700" dirty="0" err="1"/>
              <a:t>teachers</a:t>
            </a:r>
            <a:r>
              <a:rPr lang="et-EE" sz="1700" dirty="0"/>
              <a:t> </a:t>
            </a:r>
            <a:r>
              <a:rPr lang="et-EE" sz="1700" dirty="0" err="1"/>
              <a:t>can</a:t>
            </a:r>
            <a:r>
              <a:rPr lang="et-EE" sz="1700" dirty="0"/>
              <a:t> </a:t>
            </a:r>
            <a:r>
              <a:rPr lang="et-EE" sz="1700" dirty="0" err="1"/>
              <a:t>seize</a:t>
            </a:r>
            <a:r>
              <a:rPr lang="et-EE" sz="1700" dirty="0"/>
              <a:t> </a:t>
            </a:r>
            <a:r>
              <a:rPr lang="et-EE" sz="1700" dirty="0" err="1"/>
              <a:t>opportunities</a:t>
            </a:r>
            <a:r>
              <a:rPr lang="et-EE" sz="1700" dirty="0"/>
              <a:t> </a:t>
            </a:r>
            <a:r>
              <a:rPr lang="et-EE" sz="1700" dirty="0" err="1"/>
              <a:t>for</a:t>
            </a:r>
            <a:r>
              <a:rPr lang="et-EE" sz="1700" dirty="0"/>
              <a:t> </a:t>
            </a:r>
            <a:r>
              <a:rPr lang="et-EE" sz="1700" dirty="0" err="1"/>
              <a:t>integrating</a:t>
            </a:r>
            <a:r>
              <a:rPr lang="et-EE" sz="1700" dirty="0"/>
              <a:t> 21st </a:t>
            </a:r>
            <a:r>
              <a:rPr lang="et-EE" sz="1700" dirty="0" err="1"/>
              <a:t>century</a:t>
            </a:r>
            <a:r>
              <a:rPr lang="et-EE" sz="1700" dirty="0"/>
              <a:t> </a:t>
            </a:r>
            <a:r>
              <a:rPr lang="et-EE" sz="1700" dirty="0" err="1"/>
              <a:t>skills</a:t>
            </a:r>
            <a:r>
              <a:rPr lang="et-EE" sz="1700" dirty="0"/>
              <a:t>, </a:t>
            </a:r>
            <a:r>
              <a:rPr lang="et-EE" sz="1700" dirty="0" err="1"/>
              <a:t>tools</a:t>
            </a:r>
            <a:r>
              <a:rPr lang="et-EE" sz="1700" dirty="0"/>
              <a:t> and </a:t>
            </a:r>
            <a:r>
              <a:rPr lang="et-EE" sz="1700" dirty="0" err="1"/>
              <a:t>teaching</a:t>
            </a:r>
            <a:r>
              <a:rPr lang="et-EE" sz="1700" dirty="0"/>
              <a:t> </a:t>
            </a:r>
            <a:r>
              <a:rPr lang="et-EE" sz="1700" dirty="0" err="1"/>
              <a:t>strategies</a:t>
            </a:r>
            <a:r>
              <a:rPr lang="et-EE" sz="1700" dirty="0"/>
              <a:t> </a:t>
            </a:r>
            <a:r>
              <a:rPr lang="et-EE" sz="1700" dirty="0" err="1"/>
              <a:t>into</a:t>
            </a:r>
            <a:r>
              <a:rPr lang="et-EE" sz="1700" dirty="0"/>
              <a:t> </a:t>
            </a:r>
            <a:r>
              <a:rPr lang="et-EE" sz="1700" dirty="0" err="1"/>
              <a:t>their</a:t>
            </a:r>
            <a:r>
              <a:rPr lang="et-EE" sz="1700" dirty="0"/>
              <a:t> </a:t>
            </a:r>
            <a:r>
              <a:rPr lang="et-EE" sz="1700" dirty="0" err="1"/>
              <a:t>classroom</a:t>
            </a:r>
            <a:r>
              <a:rPr lang="et-EE" sz="1700" dirty="0"/>
              <a:t> </a:t>
            </a:r>
            <a:r>
              <a:rPr lang="et-EE" sz="1700" dirty="0" err="1"/>
              <a:t>practice</a:t>
            </a:r>
            <a:r>
              <a:rPr lang="et-EE" sz="1700" dirty="0"/>
              <a:t> — and </a:t>
            </a:r>
            <a:r>
              <a:rPr lang="et-EE" sz="1700" dirty="0" err="1"/>
              <a:t>help</a:t>
            </a:r>
            <a:r>
              <a:rPr lang="et-EE" sz="1700" dirty="0"/>
              <a:t> </a:t>
            </a:r>
            <a:r>
              <a:rPr lang="et-EE" sz="1700" dirty="0" err="1"/>
              <a:t>them</a:t>
            </a:r>
            <a:r>
              <a:rPr lang="et-EE" sz="1700" dirty="0"/>
              <a:t> </a:t>
            </a:r>
            <a:r>
              <a:rPr lang="et-EE" sz="1700" dirty="0" err="1"/>
              <a:t>identify</a:t>
            </a:r>
            <a:r>
              <a:rPr lang="et-EE" sz="1700" dirty="0"/>
              <a:t> </a:t>
            </a:r>
            <a:r>
              <a:rPr lang="et-EE" sz="1700" dirty="0" err="1"/>
              <a:t>what</a:t>
            </a:r>
            <a:r>
              <a:rPr lang="et-EE" sz="1700" dirty="0"/>
              <a:t> </a:t>
            </a:r>
            <a:r>
              <a:rPr lang="et-EE" sz="1700" dirty="0" err="1"/>
              <a:t>activities</a:t>
            </a:r>
            <a:r>
              <a:rPr lang="et-EE" sz="1700" dirty="0"/>
              <a:t> </a:t>
            </a:r>
            <a:r>
              <a:rPr lang="et-EE" sz="1700" dirty="0" err="1"/>
              <a:t>they</a:t>
            </a:r>
            <a:r>
              <a:rPr lang="et-EE" sz="1700" dirty="0"/>
              <a:t> </a:t>
            </a:r>
            <a:r>
              <a:rPr lang="et-EE" sz="1700" dirty="0" err="1"/>
              <a:t>can</a:t>
            </a:r>
            <a:r>
              <a:rPr lang="et-EE" sz="1700" dirty="0"/>
              <a:t> </a:t>
            </a:r>
            <a:r>
              <a:rPr lang="et-EE" sz="1700" dirty="0" err="1"/>
              <a:t>replace/de-emphasize</a:t>
            </a:r>
            <a:endParaRPr lang="et-EE" sz="1700" dirty="0"/>
          </a:p>
          <a:p>
            <a:pPr lvl="0"/>
            <a:r>
              <a:rPr lang="et-EE" sz="1700" dirty="0" err="1"/>
              <a:t>Balances</a:t>
            </a:r>
            <a:r>
              <a:rPr lang="et-EE" sz="1700" dirty="0"/>
              <a:t> </a:t>
            </a:r>
            <a:r>
              <a:rPr lang="et-EE" sz="1700" dirty="0" err="1"/>
              <a:t>direct</a:t>
            </a:r>
            <a:r>
              <a:rPr lang="et-EE" sz="1700" dirty="0"/>
              <a:t> </a:t>
            </a:r>
            <a:r>
              <a:rPr lang="et-EE" sz="1700" dirty="0" err="1"/>
              <a:t>instruction</a:t>
            </a:r>
            <a:r>
              <a:rPr lang="et-EE" sz="1700" dirty="0"/>
              <a:t> </a:t>
            </a:r>
            <a:r>
              <a:rPr lang="et-EE" sz="1700" dirty="0" err="1"/>
              <a:t>with</a:t>
            </a:r>
            <a:r>
              <a:rPr lang="et-EE" sz="1700" dirty="0"/>
              <a:t> </a:t>
            </a:r>
            <a:r>
              <a:rPr lang="et-EE" sz="1700" dirty="0" err="1"/>
              <a:t>project-oriented</a:t>
            </a:r>
            <a:r>
              <a:rPr lang="et-EE" sz="1700" dirty="0"/>
              <a:t> </a:t>
            </a:r>
            <a:r>
              <a:rPr lang="et-EE" sz="1700" dirty="0" err="1"/>
              <a:t>teaching</a:t>
            </a:r>
            <a:r>
              <a:rPr lang="et-EE" sz="1700" dirty="0"/>
              <a:t> </a:t>
            </a:r>
            <a:r>
              <a:rPr lang="et-EE" sz="1700" dirty="0" err="1"/>
              <a:t>methods</a:t>
            </a:r>
            <a:endParaRPr lang="et-EE" sz="1700" dirty="0"/>
          </a:p>
          <a:p>
            <a:pPr lvl="0"/>
            <a:r>
              <a:rPr lang="et-EE" sz="1700" b="1" dirty="0" err="1"/>
              <a:t>Illustrates</a:t>
            </a:r>
            <a:r>
              <a:rPr lang="et-EE" sz="1700" b="1" dirty="0"/>
              <a:t> </a:t>
            </a:r>
            <a:r>
              <a:rPr lang="et-EE" sz="1700" b="1" dirty="0" err="1"/>
              <a:t>how</a:t>
            </a:r>
            <a:r>
              <a:rPr lang="et-EE" sz="1700" b="1" dirty="0"/>
              <a:t> a </a:t>
            </a:r>
            <a:r>
              <a:rPr lang="et-EE" sz="1700" b="1" dirty="0" err="1"/>
              <a:t>deeper</a:t>
            </a:r>
            <a:r>
              <a:rPr lang="et-EE" sz="1700" b="1" dirty="0"/>
              <a:t> </a:t>
            </a:r>
            <a:r>
              <a:rPr lang="et-EE" sz="1700" b="1" dirty="0" err="1"/>
              <a:t>understanding</a:t>
            </a:r>
            <a:r>
              <a:rPr lang="et-EE" sz="1700" b="1" dirty="0"/>
              <a:t> </a:t>
            </a:r>
            <a:r>
              <a:rPr lang="et-EE" sz="1700" b="1" dirty="0" err="1"/>
              <a:t>of</a:t>
            </a:r>
            <a:r>
              <a:rPr lang="et-EE" sz="1700" b="1" dirty="0"/>
              <a:t> </a:t>
            </a:r>
            <a:r>
              <a:rPr lang="et-EE" sz="1700" b="1" dirty="0" err="1"/>
              <a:t>subject</a:t>
            </a:r>
            <a:r>
              <a:rPr lang="et-EE" sz="1700" b="1" dirty="0"/>
              <a:t> </a:t>
            </a:r>
            <a:r>
              <a:rPr lang="et-EE" sz="1700" b="1" dirty="0" err="1"/>
              <a:t>matter</a:t>
            </a:r>
            <a:r>
              <a:rPr lang="et-EE" sz="1700" b="1" dirty="0"/>
              <a:t> </a:t>
            </a:r>
            <a:r>
              <a:rPr lang="et-EE" sz="1700" b="1" dirty="0" err="1"/>
              <a:t>can</a:t>
            </a:r>
            <a:r>
              <a:rPr lang="et-EE" sz="1700" b="1" dirty="0"/>
              <a:t> </a:t>
            </a:r>
            <a:r>
              <a:rPr lang="et-EE" sz="1700" b="1" dirty="0" err="1"/>
              <a:t>actually</a:t>
            </a:r>
            <a:r>
              <a:rPr lang="et-EE" sz="1700" b="1" dirty="0"/>
              <a:t> </a:t>
            </a:r>
            <a:r>
              <a:rPr lang="et-EE" sz="1700" b="1" dirty="0" err="1"/>
              <a:t>enhance</a:t>
            </a:r>
            <a:r>
              <a:rPr lang="et-EE" sz="1700" b="1" dirty="0"/>
              <a:t> </a:t>
            </a:r>
            <a:r>
              <a:rPr lang="et-EE" sz="1700" b="1" dirty="0" err="1"/>
              <a:t>problem-solving</a:t>
            </a:r>
            <a:r>
              <a:rPr lang="et-EE" sz="1700" b="1" dirty="0"/>
              <a:t>, </a:t>
            </a:r>
            <a:r>
              <a:rPr lang="et-EE" sz="1700" b="1" dirty="0" err="1"/>
              <a:t>critical</a:t>
            </a:r>
            <a:r>
              <a:rPr lang="et-EE" sz="1700" b="1" dirty="0"/>
              <a:t> </a:t>
            </a:r>
            <a:r>
              <a:rPr lang="et-EE" sz="1700" b="1" dirty="0" err="1"/>
              <a:t>thinking</a:t>
            </a:r>
            <a:r>
              <a:rPr lang="et-EE" sz="1700" b="1" dirty="0"/>
              <a:t>, and </a:t>
            </a:r>
            <a:r>
              <a:rPr lang="et-EE" sz="1700" b="1" dirty="0" err="1"/>
              <a:t>other</a:t>
            </a:r>
            <a:r>
              <a:rPr lang="et-EE" sz="1700" b="1" dirty="0"/>
              <a:t> 21st </a:t>
            </a:r>
            <a:r>
              <a:rPr lang="et-EE" sz="1700" b="1" dirty="0" err="1"/>
              <a:t>century</a:t>
            </a:r>
            <a:r>
              <a:rPr lang="et-EE" sz="1700" b="1" dirty="0"/>
              <a:t> </a:t>
            </a:r>
            <a:r>
              <a:rPr lang="et-EE" sz="1700" b="1" dirty="0" err="1"/>
              <a:t>skills</a:t>
            </a:r>
            <a:endParaRPr lang="et-EE" sz="1700" dirty="0"/>
          </a:p>
          <a:p>
            <a:pPr lvl="0"/>
            <a:r>
              <a:rPr lang="et-EE" sz="1700" dirty="0" err="1"/>
              <a:t>Enables</a:t>
            </a:r>
            <a:r>
              <a:rPr lang="et-EE" sz="1700" dirty="0"/>
              <a:t> 21st </a:t>
            </a:r>
            <a:r>
              <a:rPr lang="et-EE" sz="1700" dirty="0" err="1"/>
              <a:t>century</a:t>
            </a:r>
            <a:r>
              <a:rPr lang="et-EE" sz="1700" dirty="0"/>
              <a:t> </a:t>
            </a:r>
            <a:r>
              <a:rPr lang="et-EE" sz="1700" dirty="0" err="1"/>
              <a:t>professional</a:t>
            </a:r>
            <a:r>
              <a:rPr lang="et-EE" sz="1700" dirty="0"/>
              <a:t> </a:t>
            </a:r>
            <a:r>
              <a:rPr lang="et-EE" sz="1700" dirty="0" err="1"/>
              <a:t>learning</a:t>
            </a:r>
            <a:r>
              <a:rPr lang="et-EE" sz="1700" dirty="0"/>
              <a:t> </a:t>
            </a:r>
            <a:r>
              <a:rPr lang="et-EE" sz="1700" dirty="0" err="1"/>
              <a:t>communities</a:t>
            </a:r>
            <a:r>
              <a:rPr lang="et-EE" sz="1700" dirty="0"/>
              <a:t> </a:t>
            </a:r>
            <a:r>
              <a:rPr lang="et-EE" sz="1700" dirty="0" err="1"/>
              <a:t>for</a:t>
            </a:r>
            <a:r>
              <a:rPr lang="et-EE" sz="1700" dirty="0"/>
              <a:t> </a:t>
            </a:r>
            <a:r>
              <a:rPr lang="et-EE" sz="1700" dirty="0" err="1"/>
              <a:t>teachers</a:t>
            </a:r>
            <a:r>
              <a:rPr lang="et-EE" sz="1700" dirty="0"/>
              <a:t> </a:t>
            </a:r>
            <a:r>
              <a:rPr lang="et-EE" sz="1700" dirty="0" err="1"/>
              <a:t>that</a:t>
            </a:r>
            <a:r>
              <a:rPr lang="et-EE" sz="1700" dirty="0"/>
              <a:t> </a:t>
            </a:r>
            <a:r>
              <a:rPr lang="et-EE" sz="1700" dirty="0" err="1"/>
              <a:t>model</a:t>
            </a:r>
            <a:r>
              <a:rPr lang="et-EE" sz="1700" dirty="0"/>
              <a:t> </a:t>
            </a:r>
            <a:r>
              <a:rPr lang="et-EE" sz="1700" dirty="0" err="1"/>
              <a:t>the</a:t>
            </a:r>
            <a:r>
              <a:rPr lang="et-EE" sz="1700" dirty="0"/>
              <a:t> </a:t>
            </a:r>
            <a:r>
              <a:rPr lang="et-EE" sz="1700" dirty="0" err="1"/>
              <a:t>kinds</a:t>
            </a:r>
            <a:r>
              <a:rPr lang="et-EE" sz="1700" dirty="0"/>
              <a:t> </a:t>
            </a:r>
            <a:r>
              <a:rPr lang="et-EE" sz="1700" dirty="0" err="1"/>
              <a:t>of</a:t>
            </a:r>
            <a:r>
              <a:rPr lang="et-EE" sz="1700" dirty="0"/>
              <a:t> </a:t>
            </a:r>
            <a:r>
              <a:rPr lang="et-EE" sz="1700" dirty="0" err="1"/>
              <a:t>classroom</a:t>
            </a:r>
            <a:r>
              <a:rPr lang="et-EE" sz="1700" dirty="0"/>
              <a:t> </a:t>
            </a:r>
            <a:r>
              <a:rPr lang="et-EE" sz="1700" dirty="0" err="1"/>
              <a:t>learning</a:t>
            </a:r>
            <a:r>
              <a:rPr lang="et-EE" sz="1700" dirty="0"/>
              <a:t> </a:t>
            </a:r>
            <a:r>
              <a:rPr lang="et-EE" sz="1700" dirty="0" err="1"/>
              <a:t>that</a:t>
            </a:r>
            <a:r>
              <a:rPr lang="et-EE" sz="1700" dirty="0"/>
              <a:t> </a:t>
            </a:r>
            <a:r>
              <a:rPr lang="et-EE" sz="1700" dirty="0" err="1"/>
              <a:t>best</a:t>
            </a:r>
            <a:r>
              <a:rPr lang="et-EE" sz="1700" dirty="0"/>
              <a:t> </a:t>
            </a:r>
            <a:r>
              <a:rPr lang="et-EE" sz="1700" dirty="0" err="1"/>
              <a:t>promotes</a:t>
            </a:r>
            <a:r>
              <a:rPr lang="et-EE" sz="1700" dirty="0"/>
              <a:t> 21st </a:t>
            </a:r>
            <a:r>
              <a:rPr lang="et-EE" sz="1700" dirty="0" err="1"/>
              <a:t>century</a:t>
            </a:r>
            <a:r>
              <a:rPr lang="et-EE" sz="1700" dirty="0"/>
              <a:t> </a:t>
            </a:r>
            <a:r>
              <a:rPr lang="et-EE" sz="1700" dirty="0" err="1"/>
              <a:t>skills</a:t>
            </a:r>
            <a:r>
              <a:rPr lang="et-EE" sz="1700" dirty="0"/>
              <a:t> </a:t>
            </a:r>
            <a:r>
              <a:rPr lang="et-EE" sz="1700" dirty="0" err="1"/>
              <a:t>for</a:t>
            </a:r>
            <a:r>
              <a:rPr lang="et-EE" sz="1700" dirty="0"/>
              <a:t> </a:t>
            </a:r>
            <a:r>
              <a:rPr lang="et-EE" sz="1700" dirty="0" err="1"/>
              <a:t>students</a:t>
            </a:r>
            <a:endParaRPr lang="et-EE" sz="1700" dirty="0"/>
          </a:p>
          <a:p>
            <a:pPr lvl="0"/>
            <a:r>
              <a:rPr lang="et-EE" sz="1700" dirty="0" err="1"/>
              <a:t>Cultivates</a:t>
            </a:r>
            <a:r>
              <a:rPr lang="et-EE" sz="1700" dirty="0"/>
              <a:t> </a:t>
            </a:r>
            <a:r>
              <a:rPr lang="et-EE" sz="1700" dirty="0" err="1"/>
              <a:t>teachers</a:t>
            </a:r>
            <a:r>
              <a:rPr lang="et-EE" sz="1700" dirty="0"/>
              <a:t>' </a:t>
            </a:r>
            <a:r>
              <a:rPr lang="et-EE" sz="1700" dirty="0" err="1"/>
              <a:t>ability</a:t>
            </a:r>
            <a:r>
              <a:rPr lang="et-EE" sz="1700" dirty="0"/>
              <a:t> </a:t>
            </a:r>
            <a:r>
              <a:rPr lang="et-EE" sz="1700" dirty="0" err="1"/>
              <a:t>to</a:t>
            </a:r>
            <a:r>
              <a:rPr lang="et-EE" sz="1700" dirty="0"/>
              <a:t> </a:t>
            </a:r>
            <a:r>
              <a:rPr lang="et-EE" sz="1700" dirty="0" err="1"/>
              <a:t>identify</a:t>
            </a:r>
            <a:r>
              <a:rPr lang="et-EE" sz="1700" dirty="0"/>
              <a:t> </a:t>
            </a:r>
            <a:r>
              <a:rPr lang="et-EE" sz="1700" dirty="0" err="1"/>
              <a:t>students</a:t>
            </a:r>
            <a:r>
              <a:rPr lang="et-EE" sz="1700" dirty="0"/>
              <a:t>' </a:t>
            </a:r>
            <a:r>
              <a:rPr lang="et-EE" sz="1700" dirty="0" err="1"/>
              <a:t>particular</a:t>
            </a:r>
            <a:r>
              <a:rPr lang="et-EE" sz="1700" dirty="0"/>
              <a:t> </a:t>
            </a:r>
            <a:r>
              <a:rPr lang="et-EE" sz="1700" dirty="0" err="1"/>
              <a:t>learning</a:t>
            </a:r>
            <a:r>
              <a:rPr lang="et-EE" sz="1700" dirty="0"/>
              <a:t> </a:t>
            </a:r>
            <a:r>
              <a:rPr lang="et-EE" sz="1700" dirty="0" err="1"/>
              <a:t>styles</a:t>
            </a:r>
            <a:r>
              <a:rPr lang="et-EE" sz="1700" dirty="0"/>
              <a:t>, </a:t>
            </a:r>
            <a:r>
              <a:rPr lang="et-EE" sz="1700" dirty="0" err="1"/>
              <a:t>intelligences</a:t>
            </a:r>
            <a:r>
              <a:rPr lang="et-EE" sz="1700" dirty="0"/>
              <a:t>, </a:t>
            </a:r>
            <a:r>
              <a:rPr lang="et-EE" sz="1700" dirty="0" err="1"/>
              <a:t>strengths</a:t>
            </a:r>
            <a:r>
              <a:rPr lang="et-EE" sz="1700" dirty="0"/>
              <a:t> and </a:t>
            </a:r>
            <a:r>
              <a:rPr lang="et-EE" sz="1700" dirty="0" err="1"/>
              <a:t>weaknesses</a:t>
            </a:r>
            <a:endParaRPr lang="et-EE" sz="1700" dirty="0"/>
          </a:p>
          <a:p>
            <a:pPr lvl="0"/>
            <a:r>
              <a:rPr lang="et-EE" sz="1700" dirty="0" err="1"/>
              <a:t>Helps</a:t>
            </a:r>
            <a:r>
              <a:rPr lang="et-EE" sz="1700" dirty="0"/>
              <a:t> </a:t>
            </a:r>
            <a:r>
              <a:rPr lang="et-EE" sz="1700" dirty="0" err="1"/>
              <a:t>teachers</a:t>
            </a:r>
            <a:r>
              <a:rPr lang="et-EE" sz="1700" dirty="0"/>
              <a:t> </a:t>
            </a:r>
            <a:r>
              <a:rPr lang="et-EE" sz="1700" dirty="0" err="1"/>
              <a:t>develop</a:t>
            </a:r>
            <a:r>
              <a:rPr lang="et-EE" sz="1700" dirty="0"/>
              <a:t> </a:t>
            </a:r>
            <a:r>
              <a:rPr lang="et-EE" sz="1700" dirty="0" err="1"/>
              <a:t>their</a:t>
            </a:r>
            <a:r>
              <a:rPr lang="et-EE" sz="1700" dirty="0"/>
              <a:t> </a:t>
            </a:r>
            <a:r>
              <a:rPr lang="et-EE" sz="1700" dirty="0" err="1"/>
              <a:t>abilities</a:t>
            </a:r>
            <a:r>
              <a:rPr lang="et-EE" sz="1700" dirty="0"/>
              <a:t> </a:t>
            </a:r>
            <a:r>
              <a:rPr lang="et-EE" sz="1700" dirty="0" err="1"/>
              <a:t>to</a:t>
            </a:r>
            <a:r>
              <a:rPr lang="et-EE" sz="1700" dirty="0"/>
              <a:t> </a:t>
            </a:r>
            <a:r>
              <a:rPr lang="et-EE" sz="1700" dirty="0" err="1"/>
              <a:t>use</a:t>
            </a:r>
            <a:r>
              <a:rPr lang="et-EE" sz="1700" dirty="0"/>
              <a:t> </a:t>
            </a:r>
            <a:r>
              <a:rPr lang="et-EE" sz="1700" dirty="0" err="1"/>
              <a:t>various</a:t>
            </a:r>
            <a:r>
              <a:rPr lang="et-EE" sz="1700" dirty="0"/>
              <a:t> </a:t>
            </a:r>
            <a:r>
              <a:rPr lang="et-EE" sz="1700" dirty="0" err="1"/>
              <a:t>strategies</a:t>
            </a:r>
            <a:r>
              <a:rPr lang="et-EE" sz="1700" dirty="0"/>
              <a:t> (</a:t>
            </a:r>
            <a:r>
              <a:rPr lang="et-EE" sz="1700" dirty="0" err="1"/>
              <a:t>such</a:t>
            </a:r>
            <a:r>
              <a:rPr lang="et-EE" sz="1700" dirty="0"/>
              <a:t> </a:t>
            </a:r>
            <a:r>
              <a:rPr lang="et-EE" sz="1700" dirty="0" err="1"/>
              <a:t>as</a:t>
            </a:r>
            <a:r>
              <a:rPr lang="et-EE" sz="1700" dirty="0"/>
              <a:t> </a:t>
            </a:r>
            <a:r>
              <a:rPr lang="et-EE" sz="1700" dirty="0" err="1"/>
              <a:t>formative</a:t>
            </a:r>
            <a:r>
              <a:rPr lang="et-EE" sz="1700" dirty="0"/>
              <a:t> </a:t>
            </a:r>
            <a:r>
              <a:rPr lang="et-EE" sz="1700" dirty="0" err="1"/>
              <a:t>assessments</a:t>
            </a:r>
            <a:r>
              <a:rPr lang="et-EE" sz="1700" dirty="0"/>
              <a:t>) </a:t>
            </a:r>
            <a:r>
              <a:rPr lang="et-EE" sz="1700" dirty="0" err="1"/>
              <a:t>to</a:t>
            </a:r>
            <a:r>
              <a:rPr lang="et-EE" sz="1700" dirty="0"/>
              <a:t> </a:t>
            </a:r>
            <a:r>
              <a:rPr lang="et-EE" sz="1700" dirty="0" err="1"/>
              <a:t>reach</a:t>
            </a:r>
            <a:r>
              <a:rPr lang="et-EE" sz="1700" dirty="0"/>
              <a:t> </a:t>
            </a:r>
            <a:r>
              <a:rPr lang="et-EE" sz="1700" dirty="0" err="1"/>
              <a:t>diverse</a:t>
            </a:r>
            <a:r>
              <a:rPr lang="et-EE" sz="1700" dirty="0"/>
              <a:t> </a:t>
            </a:r>
            <a:r>
              <a:rPr lang="et-EE" sz="1700" dirty="0" err="1"/>
              <a:t>students</a:t>
            </a:r>
            <a:r>
              <a:rPr lang="et-EE" sz="1700" dirty="0"/>
              <a:t> and </a:t>
            </a:r>
            <a:r>
              <a:rPr lang="et-EE" sz="1700" dirty="0" err="1"/>
              <a:t>create</a:t>
            </a:r>
            <a:r>
              <a:rPr lang="et-EE" sz="1700" dirty="0"/>
              <a:t> </a:t>
            </a:r>
            <a:r>
              <a:rPr lang="et-EE" sz="1700" dirty="0" err="1"/>
              <a:t>environments</a:t>
            </a:r>
            <a:r>
              <a:rPr lang="et-EE" sz="1700" dirty="0"/>
              <a:t> </a:t>
            </a:r>
            <a:r>
              <a:rPr lang="et-EE" sz="1700" dirty="0" err="1"/>
              <a:t>that</a:t>
            </a:r>
            <a:r>
              <a:rPr lang="et-EE" sz="1700" dirty="0"/>
              <a:t> </a:t>
            </a:r>
            <a:r>
              <a:rPr lang="et-EE" sz="1700" dirty="0" err="1"/>
              <a:t>support</a:t>
            </a:r>
            <a:r>
              <a:rPr lang="et-EE" sz="1700" dirty="0"/>
              <a:t> </a:t>
            </a:r>
            <a:r>
              <a:rPr lang="et-EE" sz="1700" dirty="0" err="1"/>
              <a:t>differentiated</a:t>
            </a:r>
            <a:r>
              <a:rPr lang="et-EE" sz="1700" dirty="0"/>
              <a:t> </a:t>
            </a:r>
            <a:r>
              <a:rPr lang="et-EE" sz="1700" dirty="0" err="1"/>
              <a:t>teaching</a:t>
            </a:r>
            <a:r>
              <a:rPr lang="et-EE" sz="1700" dirty="0"/>
              <a:t> and </a:t>
            </a:r>
            <a:r>
              <a:rPr lang="et-EE" sz="1700" dirty="0" err="1"/>
              <a:t>learning</a:t>
            </a:r>
            <a:endParaRPr lang="et-EE" sz="1700" dirty="0"/>
          </a:p>
          <a:p>
            <a:pPr lvl="0"/>
            <a:r>
              <a:rPr lang="et-EE" sz="1700" dirty="0" err="1"/>
              <a:t>Supports</a:t>
            </a:r>
            <a:r>
              <a:rPr lang="et-EE" sz="1700" dirty="0"/>
              <a:t> </a:t>
            </a:r>
            <a:r>
              <a:rPr lang="et-EE" sz="1700" dirty="0" err="1"/>
              <a:t>the</a:t>
            </a:r>
            <a:r>
              <a:rPr lang="et-EE" sz="1700" dirty="0"/>
              <a:t> </a:t>
            </a:r>
            <a:r>
              <a:rPr lang="et-EE" sz="1700" dirty="0" err="1"/>
              <a:t>continuous</a:t>
            </a:r>
            <a:r>
              <a:rPr lang="et-EE" sz="1700" dirty="0"/>
              <a:t> </a:t>
            </a:r>
            <a:r>
              <a:rPr lang="et-EE" sz="1700" dirty="0" err="1"/>
              <a:t>evaluation</a:t>
            </a:r>
            <a:r>
              <a:rPr lang="et-EE" sz="1700" dirty="0"/>
              <a:t> </a:t>
            </a:r>
            <a:r>
              <a:rPr lang="et-EE" sz="1700" dirty="0" err="1"/>
              <a:t>of</a:t>
            </a:r>
            <a:r>
              <a:rPr lang="et-EE" sz="1700" dirty="0"/>
              <a:t> </a:t>
            </a:r>
            <a:r>
              <a:rPr lang="et-EE" sz="1700" dirty="0" err="1"/>
              <a:t>students</a:t>
            </a:r>
            <a:r>
              <a:rPr lang="et-EE" sz="1700" dirty="0"/>
              <a:t>' 21st </a:t>
            </a:r>
            <a:r>
              <a:rPr lang="et-EE" sz="1700" dirty="0" err="1"/>
              <a:t>century</a:t>
            </a:r>
            <a:r>
              <a:rPr lang="et-EE" sz="1700" dirty="0"/>
              <a:t> </a:t>
            </a:r>
            <a:r>
              <a:rPr lang="et-EE" sz="1700" dirty="0" err="1"/>
              <a:t>skills</a:t>
            </a:r>
            <a:r>
              <a:rPr lang="et-EE" sz="1700" dirty="0"/>
              <a:t> </a:t>
            </a:r>
            <a:r>
              <a:rPr lang="et-EE" sz="1700" dirty="0" err="1"/>
              <a:t>development</a:t>
            </a:r>
            <a:endParaRPr lang="et-EE" sz="1700" dirty="0"/>
          </a:p>
          <a:p>
            <a:pPr lvl="0"/>
            <a:r>
              <a:rPr lang="et-EE" sz="1700" dirty="0" err="1"/>
              <a:t>Encourages</a:t>
            </a:r>
            <a:r>
              <a:rPr lang="et-EE" sz="1700" dirty="0"/>
              <a:t> </a:t>
            </a:r>
            <a:r>
              <a:rPr lang="et-EE" sz="1700" dirty="0" err="1"/>
              <a:t>knowledge</a:t>
            </a:r>
            <a:r>
              <a:rPr lang="et-EE" sz="1700" dirty="0"/>
              <a:t> </a:t>
            </a:r>
            <a:r>
              <a:rPr lang="et-EE" sz="1700" dirty="0" err="1"/>
              <a:t>sharing</a:t>
            </a:r>
            <a:r>
              <a:rPr lang="et-EE" sz="1700" dirty="0"/>
              <a:t> </a:t>
            </a:r>
            <a:r>
              <a:rPr lang="et-EE" sz="1700" dirty="0" err="1"/>
              <a:t>among</a:t>
            </a:r>
            <a:r>
              <a:rPr lang="et-EE" sz="1700" dirty="0"/>
              <a:t> </a:t>
            </a:r>
            <a:r>
              <a:rPr lang="et-EE" sz="1700" dirty="0" err="1"/>
              <a:t>communities</a:t>
            </a:r>
            <a:r>
              <a:rPr lang="et-EE" sz="1700" dirty="0"/>
              <a:t> </a:t>
            </a:r>
            <a:r>
              <a:rPr lang="et-EE" sz="1700" dirty="0" err="1"/>
              <a:t>of</a:t>
            </a:r>
            <a:r>
              <a:rPr lang="et-EE" sz="1700" dirty="0"/>
              <a:t> </a:t>
            </a:r>
            <a:r>
              <a:rPr lang="et-EE" sz="1700" dirty="0" err="1"/>
              <a:t>practitioners</a:t>
            </a:r>
            <a:r>
              <a:rPr lang="et-EE" sz="1700" dirty="0"/>
              <a:t>, </a:t>
            </a:r>
            <a:r>
              <a:rPr lang="et-EE" sz="1700" dirty="0" err="1"/>
              <a:t>using</a:t>
            </a:r>
            <a:r>
              <a:rPr lang="et-EE" sz="1700" dirty="0"/>
              <a:t> </a:t>
            </a:r>
            <a:r>
              <a:rPr lang="et-EE" sz="1700" dirty="0" err="1"/>
              <a:t>face-to-face</a:t>
            </a:r>
            <a:r>
              <a:rPr lang="et-EE" sz="1700" dirty="0"/>
              <a:t>, </a:t>
            </a:r>
            <a:r>
              <a:rPr lang="et-EE" sz="1700" dirty="0" err="1"/>
              <a:t>virtual</a:t>
            </a:r>
            <a:r>
              <a:rPr lang="et-EE" sz="1700" dirty="0"/>
              <a:t> and </a:t>
            </a:r>
            <a:r>
              <a:rPr lang="et-EE" sz="1700" dirty="0" err="1"/>
              <a:t>blended</a:t>
            </a:r>
            <a:r>
              <a:rPr lang="et-EE" sz="1700" dirty="0"/>
              <a:t> </a:t>
            </a:r>
            <a:r>
              <a:rPr lang="et-EE" sz="1700" dirty="0" err="1"/>
              <a:t>communications</a:t>
            </a:r>
            <a:endParaRPr lang="et-EE" sz="1700" dirty="0"/>
          </a:p>
          <a:p>
            <a:pPr lvl="0"/>
            <a:r>
              <a:rPr lang="et-EE" sz="1700" dirty="0" err="1"/>
              <a:t>Uses</a:t>
            </a:r>
            <a:r>
              <a:rPr lang="et-EE" sz="1700" dirty="0"/>
              <a:t> a </a:t>
            </a:r>
            <a:r>
              <a:rPr lang="et-EE" sz="1700" dirty="0" err="1"/>
              <a:t>scaleable</a:t>
            </a:r>
            <a:r>
              <a:rPr lang="et-EE" sz="1700" dirty="0"/>
              <a:t> and </a:t>
            </a:r>
            <a:r>
              <a:rPr lang="et-EE" sz="1700" dirty="0" err="1"/>
              <a:t>sustainable</a:t>
            </a:r>
            <a:r>
              <a:rPr lang="et-EE" sz="1700" dirty="0"/>
              <a:t> </a:t>
            </a:r>
            <a:r>
              <a:rPr lang="et-EE" sz="1700" dirty="0" err="1"/>
              <a:t>model</a:t>
            </a:r>
            <a:r>
              <a:rPr lang="et-EE" sz="1700" dirty="0"/>
              <a:t> </a:t>
            </a:r>
            <a:r>
              <a:rPr lang="et-EE" sz="1700" dirty="0" err="1"/>
              <a:t>of</a:t>
            </a:r>
            <a:r>
              <a:rPr lang="et-EE" sz="1700" dirty="0"/>
              <a:t> </a:t>
            </a:r>
            <a:r>
              <a:rPr lang="et-EE" sz="1700" dirty="0" err="1"/>
              <a:t>professional</a:t>
            </a:r>
            <a:r>
              <a:rPr lang="et-EE" sz="1700" dirty="0"/>
              <a:t> </a:t>
            </a:r>
            <a:r>
              <a:rPr lang="et-EE" sz="1700" dirty="0" err="1"/>
              <a:t>development</a:t>
            </a:r>
            <a:endParaRPr lang="et-EE" sz="1700" dirty="0"/>
          </a:p>
          <a:p>
            <a:r>
              <a:rPr lang="et-EE" sz="1700" u="sng" dirty="0">
                <a:hlinkClick r:id="rId4"/>
              </a:rPr>
              <a:t>http://www.p21.org/about-us/p21-framework</a:t>
            </a:r>
            <a:endParaRPr lang="et-EE" sz="1700" dirty="0"/>
          </a:p>
          <a:p>
            <a:r>
              <a:rPr lang="et-EE" sz="1700" u="sng" dirty="0">
                <a:hlinkClick r:id="rId5"/>
              </a:rPr>
              <a:t>http://www.p21.org/storage/documents/docs/P21_Framework_Definitions_New_Logo_2015.pdf</a:t>
            </a:r>
            <a:endParaRPr lang="et-EE" dirty="0"/>
          </a:p>
          <a:p>
            <a:pPr defTabSz="1320971">
              <a:defRPr/>
            </a:pPr>
            <a:endParaRPr lang="et-EE" dirty="0"/>
          </a:p>
          <a:p>
            <a:endParaRPr lang="et-EE" dirty="0"/>
          </a:p>
        </p:txBody>
      </p:sp>
      <p:sp>
        <p:nvSpPr>
          <p:cNvPr id="4" name="Slide Number Placeholder 3"/>
          <p:cNvSpPr>
            <a:spLocks noGrp="1"/>
          </p:cNvSpPr>
          <p:nvPr>
            <p:ph type="sldNum" sz="quarter" idx="10"/>
          </p:nvPr>
        </p:nvSpPr>
        <p:spPr/>
        <p:txBody>
          <a:bodyPr/>
          <a:lstStyle/>
          <a:p>
            <a:fld id="{03939554-3554-475A-AA04-01580CC667BC}" type="slidenum">
              <a:rPr lang="et-EE" smtClean="0"/>
              <a:pPr/>
              <a:t>16</a:t>
            </a:fld>
            <a:endParaRPr lang="et-EE"/>
          </a:p>
        </p:txBody>
      </p:sp>
    </p:spTree>
    <p:extLst>
      <p:ext uri="{BB962C8B-B14F-4D97-AF65-F5344CB8AC3E}">
        <p14:creationId xmlns:p14="http://schemas.microsoft.com/office/powerpoint/2010/main" val="223150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F2FD-7471-1454-CCB6-3721BF19A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D6D22869-3F4A-5F3F-993E-A8AC7E13B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71C6BC11-570D-F0E6-0079-38CB5860C5B8}"/>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5" name="Footer Placeholder 4">
            <a:extLst>
              <a:ext uri="{FF2B5EF4-FFF2-40B4-BE49-F238E27FC236}">
                <a16:creationId xmlns:a16="http://schemas.microsoft.com/office/drawing/2014/main" id="{6B017C68-009B-C1A9-9095-4854EF22818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B13E22F-E210-97DC-BC46-4FBA32D86B17}"/>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341583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D31A-ACFE-75A0-0F80-8D66F57031D6}"/>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2D530B2E-4A85-08E3-D7FE-ABD3689B9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E7586295-3648-90A2-0203-46DCF7389D3A}"/>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5" name="Footer Placeholder 4">
            <a:extLst>
              <a:ext uri="{FF2B5EF4-FFF2-40B4-BE49-F238E27FC236}">
                <a16:creationId xmlns:a16="http://schemas.microsoft.com/office/drawing/2014/main" id="{B1B5B5DF-97F2-1AFF-0846-475159A68BD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A9C5082-DB42-AC0C-1216-95EE557702B7}"/>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32502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356E7-A22B-A372-7057-C0B19B377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39E7C729-D0A5-BEA9-3F50-D85D980AA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D5C75579-DE15-1FBD-15E8-60AFB80F6771}"/>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5" name="Footer Placeholder 4">
            <a:extLst>
              <a:ext uri="{FF2B5EF4-FFF2-40B4-BE49-F238E27FC236}">
                <a16:creationId xmlns:a16="http://schemas.microsoft.com/office/drawing/2014/main" id="{F7882700-693B-5298-36BD-9F8DD8E6CAB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B0F5263-BC35-A994-13AE-179FD0BD65CD}"/>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20362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BF9A-E5AA-27E8-3235-7810D7A2140A}"/>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78411E1D-C95D-0614-729E-B9064DE3E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247FDCD1-6BC5-97E9-72AA-03654E981B84}"/>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5" name="Footer Placeholder 4">
            <a:extLst>
              <a:ext uri="{FF2B5EF4-FFF2-40B4-BE49-F238E27FC236}">
                <a16:creationId xmlns:a16="http://schemas.microsoft.com/office/drawing/2014/main" id="{146F4EA0-C8FB-0B80-7016-ACEA73527E3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6A2A980-8E1D-3716-DB5C-F39D19558E57}"/>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253415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97D7-583D-F9E4-8531-3F1A1F54C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7839BD4C-0610-FB38-1AAF-DD00B04F6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2BA94-4829-A037-A200-5F7C4FFD6E1D}"/>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5" name="Footer Placeholder 4">
            <a:extLst>
              <a:ext uri="{FF2B5EF4-FFF2-40B4-BE49-F238E27FC236}">
                <a16:creationId xmlns:a16="http://schemas.microsoft.com/office/drawing/2014/main" id="{4366735E-1656-773B-9838-C0FA31A198D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082A496-85C3-22D8-3C8E-BE2EEC21F3A9}"/>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72483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13CA-A295-0EC1-216B-DD008D9AD7FE}"/>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65D4BCF2-0B7A-B96A-7D60-CFFC125551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030C13AA-84D6-5711-1B6F-FB7B42477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11E30377-B187-EF9B-344D-0EF70F40B6AA}"/>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6" name="Footer Placeholder 5">
            <a:extLst>
              <a:ext uri="{FF2B5EF4-FFF2-40B4-BE49-F238E27FC236}">
                <a16:creationId xmlns:a16="http://schemas.microsoft.com/office/drawing/2014/main" id="{616E70FD-A44A-FDE0-06A5-DEBBFB94010A}"/>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ECD0CCE6-0098-62FB-D65C-BBF99E921C80}"/>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24451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65E8-95C8-D146-B772-7FCC1921E8E3}"/>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49863E30-84A2-0E21-3393-3F4B938DC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98627-DCAC-259B-8DF2-199E6B2BB3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0082435B-EB4E-74C6-2A63-18E427F0B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717AE-023B-FC90-832E-793C705858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C90A9E9A-C4D4-8A33-B115-3A64F7BE6F6F}"/>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8" name="Footer Placeholder 7">
            <a:extLst>
              <a:ext uri="{FF2B5EF4-FFF2-40B4-BE49-F238E27FC236}">
                <a16:creationId xmlns:a16="http://schemas.microsoft.com/office/drawing/2014/main" id="{03E2047E-1844-375C-DD73-F9162653942D}"/>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7908D011-2975-F6E4-C323-4ADDDCD6A790}"/>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103121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457-AAE1-E5FC-3C67-DD4E4A3F7530}"/>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60590048-9203-539B-AFEB-61528D46502E}"/>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4" name="Footer Placeholder 3">
            <a:extLst>
              <a:ext uri="{FF2B5EF4-FFF2-40B4-BE49-F238E27FC236}">
                <a16:creationId xmlns:a16="http://schemas.microsoft.com/office/drawing/2014/main" id="{506150A0-193E-427A-D38B-AB968B7D2AF6}"/>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D4F96DFA-3C61-3CDB-6098-C9B0EBA2D8C3}"/>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83218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6DAA9-12DC-F560-D8DA-99AF3AB371D0}"/>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3" name="Footer Placeholder 2">
            <a:extLst>
              <a:ext uri="{FF2B5EF4-FFF2-40B4-BE49-F238E27FC236}">
                <a16:creationId xmlns:a16="http://schemas.microsoft.com/office/drawing/2014/main" id="{8D1CC0CB-AFB3-2628-D550-49564D23740B}"/>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D2334666-B478-BF24-8E5A-21D559B034AE}"/>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407125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1410-7DE4-6922-A593-3BD5A0273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64BF5B61-D2AC-F34B-D2CC-F812419BD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CC72118F-1466-2882-3F07-4A7A9D9AA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63DCF-5567-79DE-169A-BFD51A635D52}"/>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6" name="Footer Placeholder 5">
            <a:extLst>
              <a:ext uri="{FF2B5EF4-FFF2-40B4-BE49-F238E27FC236}">
                <a16:creationId xmlns:a16="http://schemas.microsoft.com/office/drawing/2014/main" id="{1E6D3673-48F4-F34B-3CA9-44883085271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6B921C69-FC05-6D60-C709-8567F77F4387}"/>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372459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FA00-E262-DDBC-33B5-5408F2C65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20E1CC20-3556-4948-EE97-D69EB83E1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9299E2D6-455D-BE67-7691-B21C8DC5F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FDDBA-DF51-4047-D277-802EB987E2B5}"/>
              </a:ext>
            </a:extLst>
          </p:cNvPr>
          <p:cNvSpPr>
            <a:spLocks noGrp="1"/>
          </p:cNvSpPr>
          <p:nvPr>
            <p:ph type="dt" sz="half" idx="10"/>
          </p:nvPr>
        </p:nvSpPr>
        <p:spPr/>
        <p:txBody>
          <a:bodyPr/>
          <a:lstStyle/>
          <a:p>
            <a:fld id="{C778D0F2-DEA3-4C92-A19B-BC82A6F9ECFA}" type="datetimeFigureOut">
              <a:rPr lang="et-EE" smtClean="0"/>
              <a:t>08.09.2022</a:t>
            </a:fld>
            <a:endParaRPr lang="et-EE"/>
          </a:p>
        </p:txBody>
      </p:sp>
      <p:sp>
        <p:nvSpPr>
          <p:cNvPr id="6" name="Footer Placeholder 5">
            <a:extLst>
              <a:ext uri="{FF2B5EF4-FFF2-40B4-BE49-F238E27FC236}">
                <a16:creationId xmlns:a16="http://schemas.microsoft.com/office/drawing/2014/main" id="{C1482E67-CC4C-2A0D-3051-4BDB9A7E4B8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92F160D1-6B97-FC13-8C35-EC03A1C15E6D}"/>
              </a:ext>
            </a:extLst>
          </p:cNvPr>
          <p:cNvSpPr>
            <a:spLocks noGrp="1"/>
          </p:cNvSpPr>
          <p:nvPr>
            <p:ph type="sldNum" sz="quarter" idx="12"/>
          </p:nvPr>
        </p:nvSpPr>
        <p:spPr/>
        <p:txBody>
          <a:bodyPr/>
          <a:lstStyle/>
          <a:p>
            <a:fld id="{3D5AB87F-2CE4-4522-8BA3-E578E9548C9B}" type="slidenum">
              <a:rPr lang="et-EE" smtClean="0"/>
              <a:t>‹#›</a:t>
            </a:fld>
            <a:endParaRPr lang="et-EE"/>
          </a:p>
        </p:txBody>
      </p:sp>
    </p:spTree>
    <p:extLst>
      <p:ext uri="{BB962C8B-B14F-4D97-AF65-F5344CB8AC3E}">
        <p14:creationId xmlns:p14="http://schemas.microsoft.com/office/powerpoint/2010/main" val="48747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A42196-23ED-206F-F435-49CD3E083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76F3C25A-2906-4BB9-DD00-5CB66E302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DBEC8E23-D478-E92F-80B0-9A0CC8763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8D0F2-DEA3-4C92-A19B-BC82A6F9ECFA}" type="datetimeFigureOut">
              <a:rPr lang="et-EE" smtClean="0"/>
              <a:t>08.09.2022</a:t>
            </a:fld>
            <a:endParaRPr lang="et-EE"/>
          </a:p>
        </p:txBody>
      </p:sp>
      <p:sp>
        <p:nvSpPr>
          <p:cNvPr id="5" name="Footer Placeholder 4">
            <a:extLst>
              <a:ext uri="{FF2B5EF4-FFF2-40B4-BE49-F238E27FC236}">
                <a16:creationId xmlns:a16="http://schemas.microsoft.com/office/drawing/2014/main" id="{191A19CB-DF22-FFA6-1561-E1F67D96B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318F5FBE-A5D3-6FE0-728C-D42992C32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AB87F-2CE4-4522-8BA3-E578E9548C9B}" type="slidenum">
              <a:rPr lang="et-EE" smtClean="0"/>
              <a:t>‹#›</a:t>
            </a:fld>
            <a:endParaRPr lang="et-EE"/>
          </a:p>
        </p:txBody>
      </p:sp>
    </p:spTree>
    <p:extLst>
      <p:ext uri="{BB962C8B-B14F-4D97-AF65-F5344CB8AC3E}">
        <p14:creationId xmlns:p14="http://schemas.microsoft.com/office/powerpoint/2010/main" val="75270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kk.ee/kogupaevakoo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734E7DE-6891-71E4-7EF7-84281188EE82}"/>
              </a:ext>
            </a:extLst>
          </p:cNvPr>
          <p:cNvSpPr>
            <a:spLocks noGrp="1"/>
          </p:cNvSpPr>
          <p:nvPr>
            <p:ph type="ctrTitle"/>
          </p:nvPr>
        </p:nvSpPr>
        <p:spPr>
          <a:xfrm>
            <a:off x="928633" y="2053300"/>
            <a:ext cx="5656530" cy="2991416"/>
          </a:xfrm>
          <a:prstGeom prst="rect">
            <a:avLst/>
          </a:prstGeom>
        </p:spPr>
        <p:txBody>
          <a:bodyPr vert="horz" lIns="91440" tIns="45720" rIns="91440" bIns="45720" rtlCol="0" anchor="b">
            <a:normAutofit fontScale="90000"/>
          </a:bodyPr>
          <a:lstStyle/>
          <a:p>
            <a:pPr algn="l"/>
            <a:r>
              <a:rPr lang="en-US" b="1" dirty="0">
                <a:latin typeface="Amasis MT Pro Light" panose="02040304050005020304" pitchFamily="18" charset="0"/>
              </a:rPr>
              <a:t>Tõrva </a:t>
            </a:r>
            <a:r>
              <a:rPr lang="en-US" b="1" dirty="0" err="1">
                <a:latin typeface="Amasis MT Pro Light" panose="02040304050005020304" pitchFamily="18" charset="0"/>
              </a:rPr>
              <a:t>valla</a:t>
            </a:r>
            <a:r>
              <a:rPr lang="en-US" b="1" dirty="0">
                <a:latin typeface="Amasis MT Pro Light" panose="02040304050005020304" pitchFamily="18" charset="0"/>
              </a:rPr>
              <a:t> </a:t>
            </a:r>
            <a:r>
              <a:rPr lang="en-US" b="1" dirty="0" err="1">
                <a:latin typeface="Amasis MT Pro Light" panose="02040304050005020304" pitchFamily="18" charset="0"/>
              </a:rPr>
              <a:t>haridus</a:t>
            </a:r>
            <a:r>
              <a:rPr lang="en-US" b="1" dirty="0">
                <a:latin typeface="Amasis MT Pro Light" panose="02040304050005020304" pitchFamily="18" charset="0"/>
              </a:rPr>
              <a:t>- ja </a:t>
            </a:r>
            <a:r>
              <a:rPr lang="en-US" b="1" dirty="0" err="1">
                <a:latin typeface="Amasis MT Pro Light" panose="02040304050005020304" pitchFamily="18" charset="0"/>
              </a:rPr>
              <a:t>noortevaldkonna</a:t>
            </a:r>
            <a:r>
              <a:rPr lang="en-US" b="1" dirty="0">
                <a:latin typeface="Amasis MT Pro Light" panose="02040304050005020304" pitchFamily="18" charset="0"/>
              </a:rPr>
              <a:t> </a:t>
            </a:r>
            <a:r>
              <a:rPr lang="en-US" b="1" dirty="0" err="1">
                <a:latin typeface="Amasis MT Pro Light" panose="02040304050005020304" pitchFamily="18" charset="0"/>
              </a:rPr>
              <a:t>arengukava</a:t>
            </a:r>
            <a:r>
              <a:rPr lang="en-US" b="1" dirty="0">
                <a:latin typeface="Amasis MT Pro Light" panose="02040304050005020304" pitchFamily="18" charset="0"/>
              </a:rPr>
              <a:t> 2030 </a:t>
            </a:r>
            <a:r>
              <a:rPr lang="en-US" b="1" dirty="0" err="1">
                <a:latin typeface="Amasis MT Pro Light" panose="02040304050005020304" pitchFamily="18" charset="0"/>
              </a:rPr>
              <a:t>eelnõu</a:t>
            </a:r>
            <a:endParaRPr lang="et-EE" b="1" dirty="0">
              <a:latin typeface="Amasis MT Pro Light" panose="02040304050005020304" pitchFamily="18" charset="0"/>
            </a:endParaRPr>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lt 1">
            <a:extLst>
              <a:ext uri="{FF2B5EF4-FFF2-40B4-BE49-F238E27FC236}">
                <a16:creationId xmlns:a16="http://schemas.microsoft.com/office/drawing/2014/main" id="{D5EFBD49-B0C2-4E6B-BC62-CFE930B4C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786383" y="2129307"/>
            <a:ext cx="2707573" cy="3217333"/>
          </a:xfrm>
          <a:prstGeom prst="rect">
            <a:avLst/>
          </a:prstGeom>
          <a:noFill/>
        </p:spPr>
      </p:pic>
    </p:spTree>
    <p:extLst>
      <p:ext uri="{BB962C8B-B14F-4D97-AF65-F5344CB8AC3E}">
        <p14:creationId xmlns:p14="http://schemas.microsoft.com/office/powerpoint/2010/main" val="42781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D891EE37-E2EE-2020-03CC-0D6326E96AF7}"/>
              </a:ext>
            </a:extLst>
          </p:cNvPr>
          <p:cNvPicPr>
            <a:picLocks noChangeAspect="1"/>
          </p:cNvPicPr>
          <p:nvPr/>
        </p:nvPicPr>
        <p:blipFill>
          <a:blip r:embed="rId2"/>
          <a:stretch>
            <a:fillRect/>
          </a:stretch>
        </p:blipFill>
        <p:spPr>
          <a:xfrm>
            <a:off x="0" y="670505"/>
            <a:ext cx="12192000" cy="3405685"/>
          </a:xfrm>
          <a:prstGeom prst="rect">
            <a:avLst/>
          </a:prstGeom>
        </p:spPr>
      </p:pic>
      <p:pic>
        <p:nvPicPr>
          <p:cNvPr id="8" name="Pilt 7">
            <a:extLst>
              <a:ext uri="{FF2B5EF4-FFF2-40B4-BE49-F238E27FC236}">
                <a16:creationId xmlns:a16="http://schemas.microsoft.com/office/drawing/2014/main" id="{A094AADC-A6E0-DF50-544C-9E597C1E1F7D}"/>
              </a:ext>
            </a:extLst>
          </p:cNvPr>
          <p:cNvPicPr>
            <a:picLocks noChangeAspect="1"/>
          </p:cNvPicPr>
          <p:nvPr/>
        </p:nvPicPr>
        <p:blipFill>
          <a:blip r:embed="rId3"/>
          <a:stretch>
            <a:fillRect/>
          </a:stretch>
        </p:blipFill>
        <p:spPr>
          <a:xfrm>
            <a:off x="0" y="3734983"/>
            <a:ext cx="12192000" cy="3054719"/>
          </a:xfrm>
          <a:prstGeom prst="rect">
            <a:avLst/>
          </a:prstGeom>
        </p:spPr>
      </p:pic>
      <p:sp>
        <p:nvSpPr>
          <p:cNvPr id="11" name="Pealkiri 1">
            <a:extLst>
              <a:ext uri="{FF2B5EF4-FFF2-40B4-BE49-F238E27FC236}">
                <a16:creationId xmlns:a16="http://schemas.microsoft.com/office/drawing/2014/main" id="{2DE08403-4A86-ED2C-087B-B538D971D013}"/>
              </a:ext>
            </a:extLst>
          </p:cNvPr>
          <p:cNvSpPr>
            <a:spLocks noGrp="1"/>
          </p:cNvSpPr>
          <p:nvPr>
            <p:ph type="title"/>
          </p:nvPr>
        </p:nvSpPr>
        <p:spPr>
          <a:xfrm>
            <a:off x="9753600" y="4446042"/>
            <a:ext cx="380999" cy="487908"/>
          </a:xfrm>
        </p:spPr>
        <p:txBody>
          <a:bodyPr>
            <a:normAutofit fontScale="90000"/>
          </a:bodyPr>
          <a:lstStyle/>
          <a:p>
            <a:r>
              <a:rPr lang="en-US" b="1" dirty="0">
                <a:solidFill>
                  <a:srgbClr val="FF0000"/>
                </a:solidFill>
                <a:latin typeface="Arial Black" panose="020B0A04020102020204" pitchFamily="34" charset="0"/>
              </a:rPr>
              <a:t>!</a:t>
            </a:r>
            <a:endParaRPr lang="et-EE" b="1" dirty="0">
              <a:solidFill>
                <a:srgbClr val="FF0000"/>
              </a:solidFill>
              <a:latin typeface="Arial Black" panose="020B0A04020102020204" pitchFamily="34" charset="0"/>
            </a:endParaRPr>
          </a:p>
        </p:txBody>
      </p:sp>
      <p:sp>
        <p:nvSpPr>
          <p:cNvPr id="13" name="Pealkiri 1">
            <a:extLst>
              <a:ext uri="{FF2B5EF4-FFF2-40B4-BE49-F238E27FC236}">
                <a16:creationId xmlns:a16="http://schemas.microsoft.com/office/drawing/2014/main" id="{EC5D7C51-FEE4-6AF9-4997-EEF1698CE488}"/>
              </a:ext>
            </a:extLst>
          </p:cNvPr>
          <p:cNvSpPr txBox="1">
            <a:spLocks/>
          </p:cNvSpPr>
          <p:nvPr/>
        </p:nvSpPr>
        <p:spPr>
          <a:xfrm>
            <a:off x="7591424" y="4229100"/>
            <a:ext cx="723901" cy="12573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800" b="1" dirty="0">
                <a:solidFill>
                  <a:srgbClr val="FF0000"/>
                </a:solidFill>
                <a:latin typeface="Arial Black" panose="020B0A04020102020204" pitchFamily="34" charset="0"/>
              </a:rPr>
              <a:t>!</a:t>
            </a:r>
            <a:endParaRPr lang="et-EE" b="1" dirty="0">
              <a:solidFill>
                <a:srgbClr val="FF0000"/>
              </a:solidFill>
              <a:latin typeface="Arial Black" panose="020B0A04020102020204" pitchFamily="34" charset="0"/>
            </a:endParaRPr>
          </a:p>
        </p:txBody>
      </p:sp>
      <p:pic>
        <p:nvPicPr>
          <p:cNvPr id="2" name="Pilt 1">
            <a:extLst>
              <a:ext uri="{FF2B5EF4-FFF2-40B4-BE49-F238E27FC236}">
                <a16:creationId xmlns:a16="http://schemas.microsoft.com/office/drawing/2014/main" id="{449FEF3E-941F-F485-859B-9F8E55B10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861964" y="68298"/>
            <a:ext cx="1168364" cy="1388334"/>
          </a:xfrm>
          <a:prstGeom prst="rect">
            <a:avLst/>
          </a:prstGeom>
          <a:noFill/>
        </p:spPr>
      </p:pic>
    </p:spTree>
    <p:extLst>
      <p:ext uri="{BB962C8B-B14F-4D97-AF65-F5344CB8AC3E}">
        <p14:creationId xmlns:p14="http://schemas.microsoft.com/office/powerpoint/2010/main" val="88449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A037221F-7BA1-7C7E-733F-6935A9269AE9}"/>
              </a:ext>
            </a:extLst>
          </p:cNvPr>
          <p:cNvPicPr>
            <a:picLocks noChangeAspect="1"/>
          </p:cNvPicPr>
          <p:nvPr/>
        </p:nvPicPr>
        <p:blipFill>
          <a:blip r:embed="rId2"/>
          <a:stretch>
            <a:fillRect/>
          </a:stretch>
        </p:blipFill>
        <p:spPr>
          <a:xfrm>
            <a:off x="0" y="897668"/>
            <a:ext cx="12192000" cy="5960332"/>
          </a:xfrm>
          <a:prstGeom prst="rect">
            <a:avLst/>
          </a:prstGeom>
        </p:spPr>
      </p:pic>
      <p:sp>
        <p:nvSpPr>
          <p:cNvPr id="10" name="TextBox 9">
            <a:extLst>
              <a:ext uri="{FF2B5EF4-FFF2-40B4-BE49-F238E27FC236}">
                <a16:creationId xmlns:a16="http://schemas.microsoft.com/office/drawing/2014/main" id="{6201E61D-7504-B0B1-C9BF-511CCA385F49}"/>
              </a:ext>
            </a:extLst>
          </p:cNvPr>
          <p:cNvSpPr txBox="1"/>
          <p:nvPr/>
        </p:nvSpPr>
        <p:spPr>
          <a:xfrm>
            <a:off x="3600449" y="1209615"/>
            <a:ext cx="752475" cy="400110"/>
          </a:xfrm>
          <a:prstGeom prst="rect">
            <a:avLst/>
          </a:prstGeom>
          <a:noFill/>
        </p:spPr>
        <p:txBody>
          <a:bodyPr wrap="square" rtlCol="0">
            <a:spAutoFit/>
          </a:bodyPr>
          <a:lstStyle/>
          <a:p>
            <a:r>
              <a:rPr lang="en-US" sz="2000" b="1" dirty="0">
                <a:solidFill>
                  <a:srgbClr val="FF0000"/>
                </a:solidFill>
              </a:rPr>
              <a:t>0</a:t>
            </a:r>
            <a:endParaRPr lang="et-EE" sz="2000" b="1" dirty="0">
              <a:solidFill>
                <a:srgbClr val="FF0000"/>
              </a:solidFill>
            </a:endParaRPr>
          </a:p>
        </p:txBody>
      </p:sp>
      <p:sp>
        <p:nvSpPr>
          <p:cNvPr id="11" name="TextBox 10">
            <a:extLst>
              <a:ext uri="{FF2B5EF4-FFF2-40B4-BE49-F238E27FC236}">
                <a16:creationId xmlns:a16="http://schemas.microsoft.com/office/drawing/2014/main" id="{506364DF-88B1-2358-7B7E-1F6FDD73D63A}"/>
              </a:ext>
            </a:extLst>
          </p:cNvPr>
          <p:cNvSpPr txBox="1"/>
          <p:nvPr/>
        </p:nvSpPr>
        <p:spPr>
          <a:xfrm>
            <a:off x="3590924" y="1514415"/>
            <a:ext cx="752475" cy="400110"/>
          </a:xfrm>
          <a:prstGeom prst="rect">
            <a:avLst/>
          </a:prstGeom>
          <a:noFill/>
        </p:spPr>
        <p:txBody>
          <a:bodyPr wrap="square" rtlCol="0">
            <a:spAutoFit/>
          </a:bodyPr>
          <a:lstStyle/>
          <a:p>
            <a:r>
              <a:rPr lang="en-US" sz="2000" b="1" dirty="0">
                <a:solidFill>
                  <a:srgbClr val="FF0000"/>
                </a:solidFill>
              </a:rPr>
              <a:t>4</a:t>
            </a:r>
            <a:endParaRPr lang="et-EE" sz="2000" b="1" dirty="0">
              <a:solidFill>
                <a:srgbClr val="FF0000"/>
              </a:solidFill>
            </a:endParaRPr>
          </a:p>
        </p:txBody>
      </p:sp>
      <p:sp>
        <p:nvSpPr>
          <p:cNvPr id="12" name="TextBox 11">
            <a:extLst>
              <a:ext uri="{FF2B5EF4-FFF2-40B4-BE49-F238E27FC236}">
                <a16:creationId xmlns:a16="http://schemas.microsoft.com/office/drawing/2014/main" id="{B50E8C0A-8697-B0FA-2CE2-E427C94A67D3}"/>
              </a:ext>
            </a:extLst>
          </p:cNvPr>
          <p:cNvSpPr txBox="1"/>
          <p:nvPr/>
        </p:nvSpPr>
        <p:spPr>
          <a:xfrm>
            <a:off x="3595684" y="1838325"/>
            <a:ext cx="752475" cy="400110"/>
          </a:xfrm>
          <a:prstGeom prst="rect">
            <a:avLst/>
          </a:prstGeom>
          <a:noFill/>
        </p:spPr>
        <p:txBody>
          <a:bodyPr wrap="square" rtlCol="0">
            <a:spAutoFit/>
          </a:bodyPr>
          <a:lstStyle/>
          <a:p>
            <a:r>
              <a:rPr lang="en-US" sz="2000" b="1" dirty="0">
                <a:solidFill>
                  <a:srgbClr val="FF0000"/>
                </a:solidFill>
              </a:rPr>
              <a:t>5</a:t>
            </a:r>
            <a:endParaRPr lang="et-EE" sz="2000" b="1" dirty="0">
              <a:solidFill>
                <a:srgbClr val="FF0000"/>
              </a:solidFill>
            </a:endParaRPr>
          </a:p>
        </p:txBody>
      </p:sp>
      <p:sp>
        <p:nvSpPr>
          <p:cNvPr id="13" name="TextBox 12">
            <a:extLst>
              <a:ext uri="{FF2B5EF4-FFF2-40B4-BE49-F238E27FC236}">
                <a16:creationId xmlns:a16="http://schemas.microsoft.com/office/drawing/2014/main" id="{194C5568-207D-735E-6D3C-47B9AEF680C2}"/>
              </a:ext>
            </a:extLst>
          </p:cNvPr>
          <p:cNvSpPr txBox="1"/>
          <p:nvPr/>
        </p:nvSpPr>
        <p:spPr>
          <a:xfrm>
            <a:off x="3595685" y="2105025"/>
            <a:ext cx="752475" cy="400110"/>
          </a:xfrm>
          <a:prstGeom prst="rect">
            <a:avLst/>
          </a:prstGeom>
          <a:noFill/>
        </p:spPr>
        <p:txBody>
          <a:bodyPr wrap="square" rtlCol="0">
            <a:spAutoFit/>
          </a:bodyPr>
          <a:lstStyle/>
          <a:p>
            <a:r>
              <a:rPr lang="en-US" sz="2000" b="1" dirty="0">
                <a:solidFill>
                  <a:srgbClr val="FF0000"/>
                </a:solidFill>
              </a:rPr>
              <a:t>2</a:t>
            </a:r>
            <a:endParaRPr lang="et-EE" sz="2000" b="1" dirty="0">
              <a:solidFill>
                <a:srgbClr val="FF0000"/>
              </a:solidFill>
            </a:endParaRPr>
          </a:p>
        </p:txBody>
      </p:sp>
      <p:sp>
        <p:nvSpPr>
          <p:cNvPr id="14" name="TextBox 13">
            <a:extLst>
              <a:ext uri="{FF2B5EF4-FFF2-40B4-BE49-F238E27FC236}">
                <a16:creationId xmlns:a16="http://schemas.microsoft.com/office/drawing/2014/main" id="{143A12F2-E678-24B5-3655-3DD1EB6F575A}"/>
              </a:ext>
            </a:extLst>
          </p:cNvPr>
          <p:cNvSpPr txBox="1"/>
          <p:nvPr/>
        </p:nvSpPr>
        <p:spPr>
          <a:xfrm>
            <a:off x="3605213" y="2713406"/>
            <a:ext cx="752475" cy="400110"/>
          </a:xfrm>
          <a:prstGeom prst="rect">
            <a:avLst/>
          </a:prstGeom>
          <a:noFill/>
        </p:spPr>
        <p:txBody>
          <a:bodyPr wrap="square" rtlCol="0">
            <a:spAutoFit/>
          </a:bodyPr>
          <a:lstStyle/>
          <a:p>
            <a:r>
              <a:rPr lang="en-US" sz="2000" b="1" dirty="0">
                <a:solidFill>
                  <a:srgbClr val="FF0000"/>
                </a:solidFill>
              </a:rPr>
              <a:t>24</a:t>
            </a:r>
            <a:endParaRPr lang="et-EE" sz="2000" b="1" dirty="0">
              <a:solidFill>
                <a:srgbClr val="FF0000"/>
              </a:solidFill>
            </a:endParaRPr>
          </a:p>
        </p:txBody>
      </p:sp>
      <p:sp>
        <p:nvSpPr>
          <p:cNvPr id="15" name="TextBox 14">
            <a:extLst>
              <a:ext uri="{FF2B5EF4-FFF2-40B4-BE49-F238E27FC236}">
                <a16:creationId xmlns:a16="http://schemas.microsoft.com/office/drawing/2014/main" id="{A017D76C-7CBB-C3C6-F2BF-1B8F6C3EC499}"/>
              </a:ext>
            </a:extLst>
          </p:cNvPr>
          <p:cNvSpPr txBox="1"/>
          <p:nvPr/>
        </p:nvSpPr>
        <p:spPr>
          <a:xfrm>
            <a:off x="3600449" y="2418101"/>
            <a:ext cx="752475" cy="400110"/>
          </a:xfrm>
          <a:prstGeom prst="rect">
            <a:avLst/>
          </a:prstGeom>
          <a:noFill/>
        </p:spPr>
        <p:txBody>
          <a:bodyPr wrap="square" rtlCol="0">
            <a:spAutoFit/>
          </a:bodyPr>
          <a:lstStyle/>
          <a:p>
            <a:r>
              <a:rPr lang="en-US" sz="2000" b="1" dirty="0">
                <a:solidFill>
                  <a:srgbClr val="FF0000"/>
                </a:solidFill>
              </a:rPr>
              <a:t>25</a:t>
            </a:r>
            <a:endParaRPr lang="et-EE" sz="2000" b="1" dirty="0">
              <a:solidFill>
                <a:srgbClr val="FF0000"/>
              </a:solidFill>
            </a:endParaRPr>
          </a:p>
        </p:txBody>
      </p:sp>
      <p:sp>
        <p:nvSpPr>
          <p:cNvPr id="16" name="TextBox 15">
            <a:extLst>
              <a:ext uri="{FF2B5EF4-FFF2-40B4-BE49-F238E27FC236}">
                <a16:creationId xmlns:a16="http://schemas.microsoft.com/office/drawing/2014/main" id="{B0B3804B-B508-40AB-23A6-74CEC5E2F21A}"/>
              </a:ext>
            </a:extLst>
          </p:cNvPr>
          <p:cNvSpPr txBox="1"/>
          <p:nvPr/>
        </p:nvSpPr>
        <p:spPr>
          <a:xfrm>
            <a:off x="2962274" y="904665"/>
            <a:ext cx="2581276" cy="400110"/>
          </a:xfrm>
          <a:prstGeom prst="rect">
            <a:avLst/>
          </a:prstGeom>
          <a:noFill/>
        </p:spPr>
        <p:txBody>
          <a:bodyPr wrap="square" rtlCol="0">
            <a:spAutoFit/>
          </a:bodyPr>
          <a:lstStyle/>
          <a:p>
            <a:r>
              <a:rPr lang="en-US" sz="2000" b="1" dirty="0">
                <a:solidFill>
                  <a:srgbClr val="FF0000"/>
                </a:solidFill>
              </a:rPr>
              <a:t>22/23 </a:t>
            </a:r>
            <a:r>
              <a:rPr lang="en-US" sz="2000" b="1" dirty="0" err="1">
                <a:solidFill>
                  <a:srgbClr val="FF0000"/>
                </a:solidFill>
              </a:rPr>
              <a:t>õa</a:t>
            </a:r>
            <a:endParaRPr lang="et-EE" sz="2000" b="1" dirty="0">
              <a:solidFill>
                <a:srgbClr val="FF0000"/>
              </a:solidFill>
            </a:endParaRPr>
          </a:p>
        </p:txBody>
      </p:sp>
      <p:pic>
        <p:nvPicPr>
          <p:cNvPr id="2" name="Pilt 1">
            <a:extLst>
              <a:ext uri="{FF2B5EF4-FFF2-40B4-BE49-F238E27FC236}">
                <a16:creationId xmlns:a16="http://schemas.microsoft.com/office/drawing/2014/main" id="{CB4D37DA-3183-DEF3-30D4-B8A003478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49527" y="126081"/>
            <a:ext cx="1168364" cy="1388334"/>
          </a:xfrm>
          <a:prstGeom prst="rect">
            <a:avLst/>
          </a:prstGeom>
          <a:noFill/>
        </p:spPr>
      </p:pic>
    </p:spTree>
    <p:extLst>
      <p:ext uri="{BB962C8B-B14F-4D97-AF65-F5344CB8AC3E}">
        <p14:creationId xmlns:p14="http://schemas.microsoft.com/office/powerpoint/2010/main" val="337639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B3F8A54B-D781-287D-EAC5-C5558DC97273}"/>
              </a:ext>
            </a:extLst>
          </p:cNvPr>
          <p:cNvPicPr>
            <a:picLocks noChangeAspect="1"/>
          </p:cNvPicPr>
          <p:nvPr/>
        </p:nvPicPr>
        <p:blipFill>
          <a:blip r:embed="rId2"/>
          <a:stretch>
            <a:fillRect/>
          </a:stretch>
        </p:blipFill>
        <p:spPr>
          <a:xfrm>
            <a:off x="0" y="191335"/>
            <a:ext cx="12192000" cy="3505552"/>
          </a:xfrm>
          <a:prstGeom prst="rect">
            <a:avLst/>
          </a:prstGeom>
        </p:spPr>
      </p:pic>
      <p:sp>
        <p:nvSpPr>
          <p:cNvPr id="7" name="TextBox 6">
            <a:extLst>
              <a:ext uri="{FF2B5EF4-FFF2-40B4-BE49-F238E27FC236}">
                <a16:creationId xmlns:a16="http://schemas.microsoft.com/office/drawing/2014/main" id="{A5B57187-0FD9-F1BA-D16E-0A58F84E84AE}"/>
              </a:ext>
            </a:extLst>
          </p:cNvPr>
          <p:cNvSpPr txBox="1"/>
          <p:nvPr/>
        </p:nvSpPr>
        <p:spPr>
          <a:xfrm>
            <a:off x="361949" y="3619676"/>
            <a:ext cx="11439525" cy="923330"/>
          </a:xfrm>
          <a:prstGeom prst="rect">
            <a:avLst/>
          </a:prstGeom>
          <a:noFill/>
        </p:spPr>
        <p:txBody>
          <a:bodyPr wrap="square">
            <a:spAutoFit/>
          </a:bodyPr>
          <a:lstStyle/>
          <a:p>
            <a:r>
              <a:rPr lang="et-EE" b="1" dirty="0">
                <a:latin typeface="Amasis MT Pro Light" panose="02040304050005020304" pitchFamily="18" charset="0"/>
              </a:rPr>
              <a:t>Üldise toe vajadus </a:t>
            </a:r>
            <a:r>
              <a:rPr lang="et-EE" dirty="0">
                <a:latin typeface="Amasis MT Pro Light" panose="02040304050005020304" pitchFamily="18" charset="0"/>
              </a:rPr>
              <a:t>võib tuleneda õpilase kergemast suulise ja/või kirjaliku kõne probleemist või ajutisest õpiraskusest, mis võib olla tingitud tervislikust seisundist, sh haigestumisest või traumast ja sellega kaasnevast pikemaajalisest puudumisest, psüühilisest või sotsiaalmajanduslikust eriolukorrast jms.</a:t>
            </a:r>
          </a:p>
        </p:txBody>
      </p:sp>
      <p:sp>
        <p:nvSpPr>
          <p:cNvPr id="9" name="TextBox 8">
            <a:extLst>
              <a:ext uri="{FF2B5EF4-FFF2-40B4-BE49-F238E27FC236}">
                <a16:creationId xmlns:a16="http://schemas.microsoft.com/office/drawing/2014/main" id="{5AD0D7E7-3491-B9FA-83EB-1D15CA79032D}"/>
              </a:ext>
            </a:extLst>
          </p:cNvPr>
          <p:cNvSpPr txBox="1"/>
          <p:nvPr/>
        </p:nvSpPr>
        <p:spPr>
          <a:xfrm>
            <a:off x="361949" y="4543006"/>
            <a:ext cx="11229976" cy="923330"/>
          </a:xfrm>
          <a:prstGeom prst="rect">
            <a:avLst/>
          </a:prstGeom>
          <a:noFill/>
        </p:spPr>
        <p:txBody>
          <a:bodyPr wrap="square">
            <a:spAutoFit/>
          </a:bodyPr>
          <a:lstStyle/>
          <a:p>
            <a:r>
              <a:rPr lang="et-EE" b="1" dirty="0">
                <a:latin typeface="Amasis MT Pro Light" panose="02040304050005020304" pitchFamily="18" charset="0"/>
              </a:rPr>
              <a:t>Tõhustatud tuge rakendatakse õpilasele</a:t>
            </a:r>
            <a:r>
              <a:rPr lang="et-EE" dirty="0">
                <a:latin typeface="Amasis MT Pro Light" panose="02040304050005020304" pitchFamily="18" charset="0"/>
              </a:rPr>
              <a:t>, kes püsiva õpiraskuse, terviseprobleemi või puude tõttu vajab: • Õpet eriklassis. • Pidevat tugispetsialistide teenust ning vähemalt ühte järgnevatest: </a:t>
            </a:r>
            <a:r>
              <a:rPr lang="en-US" dirty="0">
                <a:latin typeface="Amasis MT Pro Light" panose="02040304050005020304" pitchFamily="18" charset="0"/>
              </a:rPr>
              <a:t>1)</a:t>
            </a:r>
            <a:r>
              <a:rPr lang="et-EE" dirty="0">
                <a:latin typeface="Amasis MT Pro Light" panose="02040304050005020304" pitchFamily="18" charset="0"/>
              </a:rPr>
              <a:t> IÕK, </a:t>
            </a:r>
            <a:r>
              <a:rPr lang="en-US" dirty="0">
                <a:latin typeface="Amasis MT Pro Light" panose="02040304050005020304" pitchFamily="18" charset="0"/>
              </a:rPr>
              <a:t>2)</a:t>
            </a:r>
            <a:r>
              <a:rPr lang="et-EE" dirty="0">
                <a:latin typeface="Amasis MT Pro Light" panose="02040304050005020304" pitchFamily="18" charset="0"/>
              </a:rPr>
              <a:t> osaajaga õpe individuaalselt või rühmas, </a:t>
            </a:r>
            <a:r>
              <a:rPr lang="en-US" dirty="0">
                <a:latin typeface="Amasis MT Pro Light" panose="02040304050005020304" pitchFamily="18" charset="0"/>
              </a:rPr>
              <a:t>3)</a:t>
            </a:r>
            <a:r>
              <a:rPr lang="et-EE" dirty="0">
                <a:latin typeface="Amasis MT Pro Light" panose="02040304050005020304" pitchFamily="18" charset="0"/>
              </a:rPr>
              <a:t> pidev individuaalne tugi klassis toimuva õppetöö ajal. </a:t>
            </a:r>
          </a:p>
        </p:txBody>
      </p:sp>
      <p:sp>
        <p:nvSpPr>
          <p:cNvPr id="11" name="TextBox 10">
            <a:extLst>
              <a:ext uri="{FF2B5EF4-FFF2-40B4-BE49-F238E27FC236}">
                <a16:creationId xmlns:a16="http://schemas.microsoft.com/office/drawing/2014/main" id="{846983DE-F923-416D-BB29-8198AF1F6A3C}"/>
              </a:ext>
            </a:extLst>
          </p:cNvPr>
          <p:cNvSpPr txBox="1"/>
          <p:nvPr/>
        </p:nvSpPr>
        <p:spPr>
          <a:xfrm>
            <a:off x="361949" y="5466336"/>
            <a:ext cx="11534776" cy="1200329"/>
          </a:xfrm>
          <a:prstGeom prst="rect">
            <a:avLst/>
          </a:prstGeom>
          <a:noFill/>
        </p:spPr>
        <p:txBody>
          <a:bodyPr wrap="square">
            <a:spAutoFit/>
          </a:bodyPr>
          <a:lstStyle/>
          <a:p>
            <a:r>
              <a:rPr lang="et-EE" b="1" dirty="0">
                <a:latin typeface="Amasis MT Pro Light" panose="02040304050005020304" pitchFamily="18" charset="0"/>
              </a:rPr>
              <a:t>Erituge rakendatakse õpilasele, </a:t>
            </a:r>
            <a:r>
              <a:rPr lang="et-EE" dirty="0">
                <a:latin typeface="Amasis MT Pro Light" panose="02040304050005020304" pitchFamily="18" charset="0"/>
              </a:rPr>
              <a:t>kes raske ja püsiva psüühikahäire, intellekti-, meele- või liitpuude tõttu vajab puudespetsiifilist õppekorraldust ning pidevat tugispetsialistide teenust lõimituna sotsiaal- ja/või tervishoiuteenustega ning vähemalt ühte järgnevatest: </a:t>
            </a:r>
            <a:r>
              <a:rPr lang="en-US" dirty="0">
                <a:latin typeface="Amasis MT Pro Light" panose="02040304050005020304" pitchFamily="18" charset="0"/>
              </a:rPr>
              <a:t>1)</a:t>
            </a:r>
            <a:r>
              <a:rPr lang="et-EE" dirty="0">
                <a:latin typeface="Amasis MT Pro Light" panose="02040304050005020304" pitchFamily="18" charset="0"/>
              </a:rPr>
              <a:t> osaajaga õpe individuaalselt või rühmas, </a:t>
            </a:r>
            <a:r>
              <a:rPr lang="en-US" dirty="0">
                <a:latin typeface="Amasis MT Pro Light" panose="02040304050005020304" pitchFamily="18" charset="0"/>
              </a:rPr>
              <a:t>2)</a:t>
            </a:r>
            <a:r>
              <a:rPr lang="et-EE" dirty="0">
                <a:latin typeface="Amasis MT Pro Light" panose="02040304050005020304" pitchFamily="18" charset="0"/>
              </a:rPr>
              <a:t> pidev individuaalne tugi klassis või </a:t>
            </a:r>
            <a:r>
              <a:rPr lang="en-US" dirty="0">
                <a:latin typeface="Amasis MT Pro Light" panose="02040304050005020304" pitchFamily="18" charset="0"/>
              </a:rPr>
              <a:t>3)</a:t>
            </a:r>
            <a:r>
              <a:rPr lang="et-EE" dirty="0">
                <a:latin typeface="Amasis MT Pro Light" panose="02040304050005020304" pitchFamily="18" charset="0"/>
              </a:rPr>
              <a:t> õpe eriklassis.</a:t>
            </a:r>
          </a:p>
        </p:txBody>
      </p:sp>
    </p:spTree>
    <p:extLst>
      <p:ext uri="{BB962C8B-B14F-4D97-AF65-F5344CB8AC3E}">
        <p14:creationId xmlns:p14="http://schemas.microsoft.com/office/powerpoint/2010/main" val="210651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D517467-D995-3BFB-AB81-5D7DFE666D77}"/>
              </a:ext>
            </a:extLst>
          </p:cNvPr>
          <p:cNvSpPr>
            <a:spLocks noGrp="1"/>
          </p:cNvSpPr>
          <p:nvPr>
            <p:ph type="title"/>
          </p:nvPr>
        </p:nvSpPr>
        <p:spPr>
          <a:xfrm>
            <a:off x="328612" y="184150"/>
            <a:ext cx="11534775" cy="815975"/>
          </a:xfrm>
        </p:spPr>
        <p:txBody>
          <a:bodyPr>
            <a:noAutofit/>
          </a:bodyPr>
          <a:lstStyle/>
          <a:p>
            <a:r>
              <a:rPr lang="et-EE" sz="2800" b="1" dirty="0">
                <a:solidFill>
                  <a:schemeClr val="accent1"/>
                </a:solidFill>
                <a:latin typeface="Amasis MT Pro Light" panose="02040304050005020304" pitchFamily="18" charset="0"/>
              </a:rPr>
              <a:t>OECD analüüs „Nutikas kahanemisega kohanemine Eestis: regionaalne valmistumine demograafiliseks muutusteks“</a:t>
            </a:r>
            <a:r>
              <a:rPr lang="en-US" sz="2800" b="1" dirty="0">
                <a:solidFill>
                  <a:schemeClr val="accent1"/>
                </a:solidFill>
                <a:latin typeface="Amasis MT Pro Light" panose="02040304050005020304" pitchFamily="18" charset="0"/>
              </a:rPr>
              <a:t> 02.2022</a:t>
            </a:r>
            <a:endParaRPr lang="et-EE" sz="2800" b="1" dirty="0">
              <a:solidFill>
                <a:schemeClr val="accent1"/>
              </a:solidFill>
              <a:latin typeface="Amasis MT Pro Light" panose="02040304050005020304" pitchFamily="18" charset="0"/>
            </a:endParaRPr>
          </a:p>
        </p:txBody>
      </p:sp>
      <p:sp>
        <p:nvSpPr>
          <p:cNvPr id="3" name="Sisu kohatäide 2">
            <a:extLst>
              <a:ext uri="{FF2B5EF4-FFF2-40B4-BE49-F238E27FC236}">
                <a16:creationId xmlns:a16="http://schemas.microsoft.com/office/drawing/2014/main" id="{5E03C087-AE2F-04E5-CFB3-F66D8BC9EFC1}"/>
              </a:ext>
            </a:extLst>
          </p:cNvPr>
          <p:cNvSpPr>
            <a:spLocks noGrp="1"/>
          </p:cNvSpPr>
          <p:nvPr>
            <p:ph idx="1"/>
          </p:nvPr>
        </p:nvSpPr>
        <p:spPr>
          <a:xfrm>
            <a:off x="533400" y="1142999"/>
            <a:ext cx="10670310" cy="5419726"/>
          </a:xfrm>
        </p:spPr>
        <p:txBody>
          <a:bodyPr>
            <a:normAutofit lnSpcReduction="10000"/>
          </a:bodyPr>
          <a:lstStyle/>
          <a:p>
            <a:r>
              <a:rPr lang="et-EE" sz="2600" dirty="0">
                <a:latin typeface="Amasis MT Pro Light" panose="02040304050005020304" pitchFamily="18" charset="0"/>
              </a:rPr>
              <a:t>Edaspidi on oodata õpilaste arvu kasvu ainult üksikutes suuremates </a:t>
            </a:r>
            <a:br>
              <a:rPr lang="en-US" sz="2600" dirty="0">
                <a:latin typeface="Amasis MT Pro Light" panose="02040304050005020304" pitchFamily="18" charset="0"/>
              </a:rPr>
            </a:br>
            <a:r>
              <a:rPr lang="et-EE" sz="2600" dirty="0">
                <a:latin typeface="Amasis MT Pro Light" panose="02040304050005020304" pitchFamily="18" charset="0"/>
              </a:rPr>
              <a:t>linnades ja nende lähiümbruses, samas kui mujal, eriti maapiirkondades, </a:t>
            </a:r>
            <a:r>
              <a:rPr lang="et-EE" sz="2600" b="1" dirty="0">
                <a:solidFill>
                  <a:schemeClr val="accent1"/>
                </a:solidFill>
                <a:latin typeface="Amasis MT Pro Light" panose="02040304050005020304" pitchFamily="18" charset="0"/>
              </a:rPr>
              <a:t>kahanemine jätkub</a:t>
            </a:r>
            <a:r>
              <a:rPr lang="en-US" sz="2600" dirty="0">
                <a:latin typeface="Amasis MT Pro Light" panose="02040304050005020304" pitchFamily="18" charset="0"/>
              </a:rPr>
              <a:t>.</a:t>
            </a:r>
          </a:p>
          <a:p>
            <a:r>
              <a:rPr lang="en-US" sz="2600" dirty="0">
                <a:latin typeface="Amasis MT Pro Light" panose="02040304050005020304" pitchFamily="18" charset="0"/>
              </a:rPr>
              <a:t>K</a:t>
            </a:r>
            <a:r>
              <a:rPr lang="et-EE" sz="2600" dirty="0">
                <a:latin typeface="Amasis MT Pro Light" panose="02040304050005020304" pitchFamily="18" charset="0"/>
              </a:rPr>
              <a:t>ui kahaneva rahvastikuga omavalitsused koondavad koolivõrku, seisavad nad silmitsi </a:t>
            </a:r>
            <a:r>
              <a:rPr lang="et-EE" sz="2600" b="1" dirty="0">
                <a:solidFill>
                  <a:schemeClr val="accent1"/>
                </a:solidFill>
                <a:latin typeface="Amasis MT Pro Light" panose="02040304050005020304" pitchFamily="18" charset="0"/>
              </a:rPr>
              <a:t>30% suuremate vältimatute kuludega õpilase kohta</a:t>
            </a:r>
            <a:r>
              <a:rPr lang="et-EE" sz="2600" dirty="0">
                <a:latin typeface="Amasis MT Pro Light" panose="02040304050005020304" pitchFamily="18" charset="0"/>
              </a:rPr>
              <a:t>, võrreldes linnadega. Juhul, kui omavalitsused koolivõrgu tulevase väiksema nõudlusega ei kohanda, on kulude kasv suurim kõige väiksemates omavalitsustes, kus on ka suured vanade ja liiga suurte avalike hoonete ülalpidamise kulud</a:t>
            </a:r>
            <a:endParaRPr lang="en-US" sz="2600" dirty="0">
              <a:latin typeface="Amasis MT Pro Light" panose="02040304050005020304" pitchFamily="18" charset="0"/>
            </a:endParaRPr>
          </a:p>
          <a:p>
            <a:r>
              <a:rPr lang="en-US" sz="2600" dirty="0">
                <a:latin typeface="Amasis MT Pro Light" panose="02040304050005020304" pitchFamily="18" charset="0"/>
              </a:rPr>
              <a:t>K</a:t>
            </a:r>
            <a:r>
              <a:rPr lang="et-EE" sz="2600" dirty="0" err="1">
                <a:latin typeface="Amasis MT Pro Light" panose="02040304050005020304" pitchFamily="18" charset="0"/>
              </a:rPr>
              <a:t>valifitseeritud</a:t>
            </a:r>
            <a:r>
              <a:rPr lang="et-EE" sz="2600" dirty="0">
                <a:latin typeface="Amasis MT Pro Light" panose="02040304050005020304" pitchFamily="18" charset="0"/>
              </a:rPr>
              <a:t> </a:t>
            </a:r>
            <a:r>
              <a:rPr lang="et-EE" sz="2600" b="1" dirty="0">
                <a:solidFill>
                  <a:schemeClr val="accent1"/>
                </a:solidFill>
                <a:latin typeface="Amasis MT Pro Light" panose="02040304050005020304" pitchFamily="18" charset="0"/>
              </a:rPr>
              <a:t>õpetajate järelkasvu </a:t>
            </a:r>
            <a:r>
              <a:rPr lang="et-EE" sz="2600" dirty="0">
                <a:latin typeface="Amasis MT Pro Light" panose="02040304050005020304" pitchFamily="18" charset="0"/>
              </a:rPr>
              <a:t>küsimus teravam just maapiirkondades</a:t>
            </a:r>
            <a:r>
              <a:rPr lang="en-US" sz="2600" dirty="0">
                <a:latin typeface="Amasis MT Pro Light" panose="02040304050005020304" pitchFamily="18" charset="0"/>
              </a:rPr>
              <a:t>.</a:t>
            </a:r>
          </a:p>
          <a:p>
            <a:r>
              <a:rPr lang="fi-FI" sz="2600" dirty="0" err="1">
                <a:latin typeface="Amasis MT Pro Light" panose="02040304050005020304" pitchFamily="18" charset="0"/>
              </a:rPr>
              <a:t>Teisalt</a:t>
            </a:r>
            <a:r>
              <a:rPr lang="fi-FI" sz="2600" dirty="0">
                <a:latin typeface="Amasis MT Pro Light" panose="02040304050005020304" pitchFamily="18" charset="0"/>
              </a:rPr>
              <a:t>, </a:t>
            </a:r>
            <a:r>
              <a:rPr lang="fi-FI" sz="2600" dirty="0" err="1">
                <a:latin typeface="Amasis MT Pro Light" panose="02040304050005020304" pitchFamily="18" charset="0"/>
              </a:rPr>
              <a:t>kuna</a:t>
            </a:r>
            <a:r>
              <a:rPr lang="fi-FI" sz="2600" dirty="0">
                <a:latin typeface="Amasis MT Pro Light" panose="02040304050005020304" pitchFamily="18" charset="0"/>
              </a:rPr>
              <a:t> </a:t>
            </a:r>
            <a:r>
              <a:rPr lang="fi-FI" sz="2600" dirty="0" err="1">
                <a:latin typeface="Amasis MT Pro Light" panose="02040304050005020304" pitchFamily="18" charset="0"/>
              </a:rPr>
              <a:t>õpilaste</a:t>
            </a:r>
            <a:r>
              <a:rPr lang="fi-FI" sz="2600" dirty="0">
                <a:latin typeface="Amasis MT Pro Light" panose="02040304050005020304" pitchFamily="18" charset="0"/>
              </a:rPr>
              <a:t> </a:t>
            </a:r>
            <a:r>
              <a:rPr lang="fi-FI" sz="2600" dirty="0" err="1">
                <a:latin typeface="Amasis MT Pro Light" panose="02040304050005020304" pitchFamily="18" charset="0"/>
              </a:rPr>
              <a:t>arv</a:t>
            </a:r>
            <a:r>
              <a:rPr lang="fi-FI" sz="2600" dirty="0">
                <a:latin typeface="Amasis MT Pro Light" panose="02040304050005020304" pitchFamily="18" charset="0"/>
              </a:rPr>
              <a:t> </a:t>
            </a:r>
            <a:r>
              <a:rPr lang="fi-FI" sz="2600" dirty="0" err="1">
                <a:latin typeface="Amasis MT Pro Light" panose="02040304050005020304" pitchFamily="18" charset="0"/>
              </a:rPr>
              <a:t>maakoolides</a:t>
            </a:r>
            <a:r>
              <a:rPr lang="fi-FI" sz="2600" dirty="0">
                <a:latin typeface="Amasis MT Pro Light" panose="02040304050005020304" pitchFamily="18" charset="0"/>
              </a:rPr>
              <a:t> </a:t>
            </a:r>
            <a:r>
              <a:rPr lang="fi-FI" sz="2600" dirty="0" err="1">
                <a:latin typeface="Amasis MT Pro Light" panose="02040304050005020304" pitchFamily="18" charset="0"/>
              </a:rPr>
              <a:t>kahaneb</a:t>
            </a:r>
            <a:r>
              <a:rPr lang="fi-FI" sz="2600" dirty="0">
                <a:latin typeface="Amasis MT Pro Light" panose="02040304050005020304" pitchFamily="18" charset="0"/>
              </a:rPr>
              <a:t> ja </a:t>
            </a:r>
            <a:r>
              <a:rPr lang="fi-FI" sz="2600" dirty="0" err="1">
                <a:latin typeface="Amasis MT Pro Light" panose="02040304050005020304" pitchFamily="18" charset="0"/>
              </a:rPr>
              <a:t>linnakoolides</a:t>
            </a:r>
            <a:r>
              <a:rPr lang="fi-FI" sz="2600" dirty="0">
                <a:latin typeface="Amasis MT Pro Light" panose="02040304050005020304" pitchFamily="18" charset="0"/>
              </a:rPr>
              <a:t> </a:t>
            </a:r>
            <a:r>
              <a:rPr lang="fi-FI" sz="2600" dirty="0" err="1">
                <a:latin typeface="Amasis MT Pro Light" panose="02040304050005020304" pitchFamily="18" charset="0"/>
              </a:rPr>
              <a:t>kasvab</a:t>
            </a:r>
            <a:r>
              <a:rPr lang="fi-FI" sz="2600" dirty="0">
                <a:latin typeface="Amasis MT Pro Light" panose="02040304050005020304" pitchFamily="18" charset="0"/>
              </a:rPr>
              <a:t>, </a:t>
            </a:r>
            <a:r>
              <a:rPr lang="fi-FI" sz="2600" dirty="0" err="1">
                <a:latin typeface="Amasis MT Pro Light" panose="02040304050005020304" pitchFamily="18" charset="0"/>
              </a:rPr>
              <a:t>peab</a:t>
            </a:r>
            <a:r>
              <a:rPr lang="fi-FI" sz="2600" dirty="0">
                <a:latin typeface="Amasis MT Pro Light" panose="02040304050005020304" pitchFamily="18" charset="0"/>
              </a:rPr>
              <a:t> </a:t>
            </a:r>
            <a:r>
              <a:rPr lang="fi-FI" sz="2600" dirty="0" err="1">
                <a:latin typeface="Amasis MT Pro Light" panose="02040304050005020304" pitchFamily="18" charset="0"/>
              </a:rPr>
              <a:t>vastavalt</a:t>
            </a:r>
            <a:r>
              <a:rPr lang="fi-FI" sz="2600" dirty="0">
                <a:latin typeface="Amasis MT Pro Light" panose="02040304050005020304" pitchFamily="18" charset="0"/>
              </a:rPr>
              <a:t> </a:t>
            </a:r>
            <a:r>
              <a:rPr lang="fi-FI" sz="2600" b="1" dirty="0" err="1">
                <a:solidFill>
                  <a:schemeClr val="accent1"/>
                </a:solidFill>
                <a:latin typeface="Amasis MT Pro Light" panose="02040304050005020304" pitchFamily="18" charset="0"/>
              </a:rPr>
              <a:t>muutuma</a:t>
            </a:r>
            <a:r>
              <a:rPr lang="fi-FI" sz="2600" b="1" dirty="0">
                <a:solidFill>
                  <a:schemeClr val="accent1"/>
                </a:solidFill>
                <a:latin typeface="Amasis MT Pro Light" panose="02040304050005020304" pitchFamily="18" charset="0"/>
              </a:rPr>
              <a:t> </a:t>
            </a:r>
            <a:r>
              <a:rPr lang="fi-FI" sz="2600" b="1" dirty="0" err="1">
                <a:solidFill>
                  <a:schemeClr val="accent1"/>
                </a:solidFill>
                <a:latin typeface="Amasis MT Pro Light" panose="02040304050005020304" pitchFamily="18" charset="0"/>
              </a:rPr>
              <a:t>õpetajate</a:t>
            </a:r>
            <a:r>
              <a:rPr lang="fi-FI" sz="2600" b="1" dirty="0">
                <a:solidFill>
                  <a:schemeClr val="accent1"/>
                </a:solidFill>
                <a:latin typeface="Amasis MT Pro Light" panose="02040304050005020304" pitchFamily="18" charset="0"/>
              </a:rPr>
              <a:t> arv</a:t>
            </a:r>
            <a:r>
              <a:rPr lang="fi-FI" sz="2600" dirty="0">
                <a:latin typeface="Amasis MT Pro Light" panose="02040304050005020304" pitchFamily="18" charset="0"/>
              </a:rPr>
              <a:t>. </a:t>
            </a:r>
            <a:r>
              <a:rPr lang="en-US" sz="2600" dirty="0">
                <a:latin typeface="Amasis MT Pro Light" panose="02040304050005020304" pitchFamily="18" charset="0"/>
              </a:rPr>
              <a:t>E</a:t>
            </a:r>
            <a:r>
              <a:rPr lang="et-EE" sz="2600" dirty="0" err="1">
                <a:latin typeface="Amasis MT Pro Light" panose="02040304050005020304" pitchFamily="18" charset="0"/>
              </a:rPr>
              <a:t>rinevus</a:t>
            </a:r>
            <a:r>
              <a:rPr lang="et-EE" sz="2600" dirty="0">
                <a:latin typeface="Amasis MT Pro Light" panose="02040304050005020304" pitchFamily="18" charset="0"/>
              </a:rPr>
              <a:t> linna- ja maakoolide klasside suuruste ja õpilaste-õpetajate suhtarvu vahel Eestis OECD riikide võrdluses üks suurimaid – maakoolides on keskmiselt iga õpetaja kohta 4 õpilast vähem ja igas klassis 10 õpilast vähem kui linnakoolides.</a:t>
            </a:r>
            <a:endParaRPr lang="en-US" sz="2600" dirty="0">
              <a:latin typeface="Amasis MT Pro Light" panose="02040304050005020304" pitchFamily="18" charset="0"/>
            </a:endParaRPr>
          </a:p>
          <a:p>
            <a:endParaRPr lang="et-EE" dirty="0">
              <a:latin typeface="Abadi" panose="020B0604020104020204" pitchFamily="34" charset="0"/>
            </a:endParaRPr>
          </a:p>
        </p:txBody>
      </p:sp>
      <p:pic>
        <p:nvPicPr>
          <p:cNvPr id="4" name="Pilt 1">
            <a:extLst>
              <a:ext uri="{FF2B5EF4-FFF2-40B4-BE49-F238E27FC236}">
                <a16:creationId xmlns:a16="http://schemas.microsoft.com/office/drawing/2014/main" id="{8CB3C43D-B580-EEFE-308D-86D2A998F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22036" y="184150"/>
            <a:ext cx="1168364" cy="1388334"/>
          </a:xfrm>
          <a:prstGeom prst="rect">
            <a:avLst/>
          </a:prstGeom>
          <a:noFill/>
        </p:spPr>
      </p:pic>
    </p:spTree>
    <p:extLst>
      <p:ext uri="{BB962C8B-B14F-4D97-AF65-F5344CB8AC3E}">
        <p14:creationId xmlns:p14="http://schemas.microsoft.com/office/powerpoint/2010/main" val="182412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6F11184-B1C5-FCDF-64CD-F64338BA5450}"/>
              </a:ext>
            </a:extLst>
          </p:cNvPr>
          <p:cNvSpPr>
            <a:spLocks noGrp="1"/>
          </p:cNvSpPr>
          <p:nvPr>
            <p:ph type="title"/>
          </p:nvPr>
        </p:nvSpPr>
        <p:spPr>
          <a:xfrm>
            <a:off x="257175" y="307976"/>
            <a:ext cx="11096625" cy="901700"/>
          </a:xfrm>
        </p:spPr>
        <p:txBody>
          <a:bodyPr>
            <a:normAutofit fontScale="90000"/>
          </a:bodyPr>
          <a:lstStyle/>
          <a:p>
            <a:r>
              <a:rPr lang="et-EE" sz="3600" dirty="0">
                <a:latin typeface="Abadi" panose="020B0604020104020204" pitchFamily="34" charset="0"/>
              </a:rPr>
              <a:t>Eesti haridusstrateegia 2035</a:t>
            </a:r>
            <a:r>
              <a:rPr lang="en-US" sz="3600" dirty="0">
                <a:latin typeface="Abadi" panose="020B0604020104020204" pitchFamily="34" charset="0"/>
              </a:rPr>
              <a:t>:</a:t>
            </a:r>
            <a:br>
              <a:rPr lang="en-US" dirty="0">
                <a:latin typeface="Abadi" panose="020B0604020104020204" pitchFamily="34" charset="0"/>
              </a:rPr>
            </a:br>
            <a:r>
              <a:rPr lang="fi-FI" b="1" dirty="0" err="1">
                <a:latin typeface="Abadi" panose="020B0604020104020204" pitchFamily="34" charset="0"/>
              </a:rPr>
              <a:t>Uued</a:t>
            </a:r>
            <a:r>
              <a:rPr lang="fi-FI" b="1" dirty="0">
                <a:latin typeface="Abadi" panose="020B0604020104020204" pitchFamily="34" charset="0"/>
              </a:rPr>
              <a:t> </a:t>
            </a:r>
            <a:r>
              <a:rPr lang="fi-FI" b="1" dirty="0" err="1">
                <a:latin typeface="Abadi" panose="020B0604020104020204" pitchFamily="34" charset="0"/>
              </a:rPr>
              <a:t>oskused</a:t>
            </a:r>
            <a:r>
              <a:rPr lang="fi-FI" b="1" dirty="0">
                <a:latin typeface="Abadi" panose="020B0604020104020204" pitchFamily="34" charset="0"/>
              </a:rPr>
              <a:t> ja </a:t>
            </a:r>
            <a:r>
              <a:rPr lang="fi-FI" b="1" dirty="0" err="1">
                <a:latin typeface="Abadi" panose="020B0604020104020204" pitchFamily="34" charset="0"/>
              </a:rPr>
              <a:t>oskuste</a:t>
            </a:r>
            <a:r>
              <a:rPr lang="fi-FI" b="1" dirty="0">
                <a:latin typeface="Abadi" panose="020B0604020104020204" pitchFamily="34" charset="0"/>
              </a:rPr>
              <a:t> </a:t>
            </a:r>
            <a:r>
              <a:rPr lang="fi-FI" b="1" dirty="0" err="1">
                <a:latin typeface="Abadi" panose="020B0604020104020204" pitchFamily="34" charset="0"/>
              </a:rPr>
              <a:t>parem</a:t>
            </a:r>
            <a:r>
              <a:rPr lang="fi-FI" b="1" dirty="0">
                <a:latin typeface="Abadi" panose="020B0604020104020204" pitchFamily="34" charset="0"/>
              </a:rPr>
              <a:t> </a:t>
            </a:r>
            <a:r>
              <a:rPr lang="fi-FI" b="1" dirty="0" err="1">
                <a:latin typeface="Abadi" panose="020B0604020104020204" pitchFamily="34" charset="0"/>
              </a:rPr>
              <a:t>kasutamine</a:t>
            </a:r>
            <a:endParaRPr lang="et-EE" b="1" dirty="0">
              <a:latin typeface="Abadi" panose="020B0604020104020204" pitchFamily="34" charset="0"/>
            </a:endParaRPr>
          </a:p>
        </p:txBody>
      </p:sp>
      <p:sp>
        <p:nvSpPr>
          <p:cNvPr id="3" name="Sisu kohatäide 2">
            <a:extLst>
              <a:ext uri="{FF2B5EF4-FFF2-40B4-BE49-F238E27FC236}">
                <a16:creationId xmlns:a16="http://schemas.microsoft.com/office/drawing/2014/main" id="{CAE60F9A-DAD0-EF2F-5F48-3A02533A4F9E}"/>
              </a:ext>
            </a:extLst>
          </p:cNvPr>
          <p:cNvSpPr>
            <a:spLocks noGrp="1"/>
          </p:cNvSpPr>
          <p:nvPr>
            <p:ph idx="1"/>
          </p:nvPr>
        </p:nvSpPr>
        <p:spPr>
          <a:xfrm>
            <a:off x="838200" y="1457325"/>
            <a:ext cx="10515600" cy="5200650"/>
          </a:xfrm>
        </p:spPr>
        <p:txBody>
          <a:bodyPr>
            <a:normAutofit fontScale="92500" lnSpcReduction="10000"/>
          </a:bodyPr>
          <a:lstStyle/>
          <a:p>
            <a:r>
              <a:rPr lang="et-EE" dirty="0">
                <a:latin typeface="Amasis MT Pro Light" panose="02040304050005020304" pitchFamily="18" charset="0"/>
              </a:rPr>
              <a:t>Haridussüsteemis tuleb lisaks headele teadmistele ja oskustele õpetada </a:t>
            </a:r>
            <a:r>
              <a:rPr lang="et-EE" b="1" dirty="0">
                <a:solidFill>
                  <a:schemeClr val="accent5">
                    <a:lumMod val="75000"/>
                  </a:schemeClr>
                </a:solidFill>
                <a:latin typeface="Amasis MT Pro Light" panose="02040304050005020304" pitchFamily="18" charset="0"/>
              </a:rPr>
              <a:t>oskuste rakendamist ja ettevõtlikkust – võimekust tegutseda</a:t>
            </a:r>
            <a:r>
              <a:rPr lang="et-EE" dirty="0">
                <a:solidFill>
                  <a:schemeClr val="accent5">
                    <a:lumMod val="75000"/>
                  </a:schemeClr>
                </a:solidFill>
                <a:latin typeface="Amasis MT Pro Light" panose="02040304050005020304" pitchFamily="18" charset="0"/>
              </a:rPr>
              <a:t>. </a:t>
            </a:r>
            <a:endParaRPr lang="en-US" dirty="0">
              <a:solidFill>
                <a:schemeClr val="accent5">
                  <a:lumMod val="75000"/>
                </a:schemeClr>
              </a:solidFill>
              <a:latin typeface="Amasis MT Pro Light" panose="02040304050005020304" pitchFamily="18" charset="0"/>
            </a:endParaRPr>
          </a:p>
          <a:p>
            <a:r>
              <a:rPr lang="et-EE" dirty="0">
                <a:latin typeface="Amasis MT Pro Light" panose="02040304050005020304" pitchFamily="18" charset="0"/>
              </a:rPr>
              <a:t>Õppimisel keskendutakse enam </a:t>
            </a:r>
            <a:r>
              <a:rPr lang="et-EE" b="1" dirty="0">
                <a:solidFill>
                  <a:schemeClr val="accent5">
                    <a:lumMod val="75000"/>
                  </a:schemeClr>
                </a:solidFill>
                <a:latin typeface="Amasis MT Pro Light" panose="02040304050005020304" pitchFamily="18" charset="0"/>
              </a:rPr>
              <a:t>oskuste omandamisele ning valmisolekule ja oskusele õpitut (iseseisvalt) rakendada</a:t>
            </a:r>
            <a:r>
              <a:rPr lang="et-EE" dirty="0">
                <a:latin typeface="Amasis MT Pro Light" panose="02040304050005020304" pitchFamily="18" charset="0"/>
              </a:rPr>
              <a:t>, mitte üksnes teadmiste omandamisele. ▪</a:t>
            </a:r>
            <a:endParaRPr lang="en-US" dirty="0">
              <a:latin typeface="Amasis MT Pro Light" panose="02040304050005020304" pitchFamily="18" charset="0"/>
            </a:endParaRPr>
          </a:p>
          <a:p>
            <a:r>
              <a:rPr lang="et-EE" dirty="0">
                <a:latin typeface="Amasis MT Pro Light" panose="02040304050005020304" pitchFamily="18" charset="0"/>
              </a:rPr>
              <a:t>Tuleviku haridussüsteem peab „tootma“ </a:t>
            </a:r>
            <a:r>
              <a:rPr lang="et-EE" b="1" dirty="0">
                <a:solidFill>
                  <a:schemeClr val="accent5">
                    <a:lumMod val="75000"/>
                  </a:schemeClr>
                </a:solidFill>
                <a:latin typeface="Amasis MT Pro Light" panose="02040304050005020304" pitchFamily="18" charset="0"/>
              </a:rPr>
              <a:t>tehnoloogiliselt kirjaoskajaid inimesi</a:t>
            </a:r>
            <a:r>
              <a:rPr lang="et-EE" dirty="0">
                <a:latin typeface="Amasis MT Pro Light" panose="02040304050005020304" pitchFamily="18" charset="0"/>
              </a:rPr>
              <a:t>, kes rakendavad ja loovad uusi võimalusi ühiskonna arenguks. Tehnoloogiaoskuse kõrval hoitakse õppekavades tasakaalu tehisliku ning loodusliku, humanitaarse ja sotsiaalse vahel. </a:t>
            </a:r>
            <a:endParaRPr lang="en-US" dirty="0">
              <a:latin typeface="Amasis MT Pro Light" panose="02040304050005020304" pitchFamily="18" charset="0"/>
            </a:endParaRPr>
          </a:p>
          <a:p>
            <a:r>
              <a:rPr lang="et-EE" dirty="0">
                <a:latin typeface="Amasis MT Pro Light" panose="02040304050005020304" pitchFamily="18" charset="0"/>
              </a:rPr>
              <a:t>Kõigil haridustasemetel on olulised </a:t>
            </a:r>
            <a:r>
              <a:rPr lang="et-EE" b="1" dirty="0">
                <a:solidFill>
                  <a:schemeClr val="accent5">
                    <a:lumMod val="75000"/>
                  </a:schemeClr>
                </a:solidFill>
                <a:latin typeface="Amasis MT Pro Light" panose="02040304050005020304" pitchFamily="18" charset="0"/>
              </a:rPr>
              <a:t>kohanemis- ja enesejuhtimise võime, sotsiaalsed oskused, kriitilise mõtlemise oskus ning loovus, ettevõtlik eluhoiak ja visadus</a:t>
            </a:r>
            <a:r>
              <a:rPr lang="et-EE" dirty="0">
                <a:latin typeface="Amasis MT Pro Light" panose="02040304050005020304" pitchFamily="18" charset="0"/>
              </a:rPr>
              <a:t>, kuna keskkond muutub üha kiiremas tempos. Nende oskuste omandamiseks on oluline </a:t>
            </a:r>
            <a:r>
              <a:rPr lang="et-EE" b="1" dirty="0">
                <a:solidFill>
                  <a:schemeClr val="accent5">
                    <a:lumMod val="75000"/>
                  </a:schemeClr>
                </a:solidFill>
                <a:latin typeface="Amasis MT Pro Light" panose="02040304050005020304" pitchFamily="18" charset="0"/>
              </a:rPr>
              <a:t>muuta õpetamismeetodeid ja -keskkondi ning leida võimalused oskuste hindamiseks.</a:t>
            </a:r>
          </a:p>
        </p:txBody>
      </p:sp>
      <p:pic>
        <p:nvPicPr>
          <p:cNvPr id="4" name="Pilt 1">
            <a:extLst>
              <a:ext uri="{FF2B5EF4-FFF2-40B4-BE49-F238E27FC236}">
                <a16:creationId xmlns:a16="http://schemas.microsoft.com/office/drawing/2014/main" id="{974B1A51-2408-3FE5-9083-7F27810C5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46207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565321E4-62DB-0BFB-EE93-4BD3F83268C2}"/>
              </a:ext>
            </a:extLst>
          </p:cNvPr>
          <p:cNvSpPr>
            <a:spLocks noGrp="1"/>
          </p:cNvSpPr>
          <p:nvPr>
            <p:ph type="title"/>
          </p:nvPr>
        </p:nvSpPr>
        <p:spPr>
          <a:xfrm>
            <a:off x="180975" y="127000"/>
            <a:ext cx="10658475" cy="1101725"/>
          </a:xfrm>
        </p:spPr>
        <p:txBody>
          <a:bodyPr>
            <a:normAutofit/>
          </a:bodyPr>
          <a:lstStyle/>
          <a:p>
            <a:r>
              <a:rPr lang="et-EE" sz="3200" dirty="0">
                <a:latin typeface="Amasis MT Pro Light" panose="02040304050005020304" pitchFamily="18" charset="0"/>
              </a:rPr>
              <a:t>Eesti haridusstrateegia 2035</a:t>
            </a:r>
            <a:r>
              <a:rPr lang="en-US" sz="3200" dirty="0">
                <a:latin typeface="Amasis MT Pro Light" panose="02040304050005020304" pitchFamily="18" charset="0"/>
              </a:rPr>
              <a:t>:</a:t>
            </a:r>
            <a:br>
              <a:rPr lang="en-US" sz="4000" dirty="0">
                <a:latin typeface="Amasis MT Pro Light" panose="02040304050005020304" pitchFamily="18" charset="0"/>
              </a:rPr>
            </a:br>
            <a:r>
              <a:rPr lang="fi-FI" sz="4000" b="1" dirty="0" err="1">
                <a:latin typeface="Amasis MT Pro Light" panose="02040304050005020304" pitchFamily="18" charset="0"/>
              </a:rPr>
              <a:t>Õppimine</a:t>
            </a:r>
            <a:r>
              <a:rPr lang="fi-FI" sz="4000" b="1" dirty="0">
                <a:latin typeface="Amasis MT Pro Light" panose="02040304050005020304" pitchFamily="18" charset="0"/>
              </a:rPr>
              <a:t> </a:t>
            </a:r>
            <a:r>
              <a:rPr lang="fi-FI" sz="4000" b="1" dirty="0" err="1">
                <a:latin typeface="Amasis MT Pro Light" panose="02040304050005020304" pitchFamily="18" charset="0"/>
              </a:rPr>
              <a:t>kui</a:t>
            </a:r>
            <a:r>
              <a:rPr lang="fi-FI" sz="4000" b="1" dirty="0">
                <a:latin typeface="Amasis MT Pro Light" panose="02040304050005020304" pitchFamily="18" charset="0"/>
              </a:rPr>
              <a:t> </a:t>
            </a:r>
            <a:r>
              <a:rPr lang="fi-FI" sz="4000" b="1" dirty="0" err="1">
                <a:latin typeface="Amasis MT Pro Light" panose="02040304050005020304" pitchFamily="18" charset="0"/>
              </a:rPr>
              <a:t>koostöö</a:t>
            </a:r>
            <a:r>
              <a:rPr lang="fi-FI" sz="4000" b="1" dirty="0">
                <a:latin typeface="Amasis MT Pro Light" panose="02040304050005020304" pitchFamily="18" charset="0"/>
              </a:rPr>
              <a:t> ja </a:t>
            </a:r>
            <a:r>
              <a:rPr lang="fi-FI" sz="4000" b="1" dirty="0" err="1">
                <a:latin typeface="Amasis MT Pro Light" panose="02040304050005020304" pitchFamily="18" charset="0"/>
              </a:rPr>
              <a:t>õpetaja</a:t>
            </a:r>
            <a:r>
              <a:rPr lang="fi-FI" sz="4000" b="1" dirty="0">
                <a:latin typeface="Amasis MT Pro Light" panose="02040304050005020304" pitchFamily="18" charset="0"/>
              </a:rPr>
              <a:t> </a:t>
            </a:r>
            <a:r>
              <a:rPr lang="fi-FI" sz="4000" b="1" dirty="0" err="1">
                <a:latin typeface="Amasis MT Pro Light" panose="02040304050005020304" pitchFamily="18" charset="0"/>
              </a:rPr>
              <a:t>kui</a:t>
            </a:r>
            <a:r>
              <a:rPr lang="fi-FI" sz="4000" b="1" dirty="0">
                <a:latin typeface="Amasis MT Pro Light" panose="02040304050005020304" pitchFamily="18" charset="0"/>
              </a:rPr>
              <a:t> </a:t>
            </a:r>
            <a:r>
              <a:rPr lang="fi-FI" sz="4000" b="1" dirty="0" err="1">
                <a:latin typeface="Amasis MT Pro Light" panose="02040304050005020304" pitchFamily="18" charset="0"/>
              </a:rPr>
              <a:t>teejuht</a:t>
            </a:r>
            <a:r>
              <a:rPr lang="fi-FI" sz="4000" b="1" dirty="0">
                <a:latin typeface="Amasis MT Pro Light" panose="02040304050005020304" pitchFamily="18" charset="0"/>
              </a:rPr>
              <a:t> </a:t>
            </a:r>
            <a:endParaRPr lang="et-EE" sz="4000" b="1" dirty="0">
              <a:latin typeface="Amasis MT Pro Light" panose="02040304050005020304" pitchFamily="18" charset="0"/>
            </a:endParaRPr>
          </a:p>
        </p:txBody>
      </p:sp>
      <p:sp>
        <p:nvSpPr>
          <p:cNvPr id="5" name="Sisu kohatäide 4">
            <a:extLst>
              <a:ext uri="{FF2B5EF4-FFF2-40B4-BE49-F238E27FC236}">
                <a16:creationId xmlns:a16="http://schemas.microsoft.com/office/drawing/2014/main" id="{27203D5E-8BE8-9A2A-FC49-A64C946C583C}"/>
              </a:ext>
            </a:extLst>
          </p:cNvPr>
          <p:cNvSpPr>
            <a:spLocks noGrp="1"/>
          </p:cNvSpPr>
          <p:nvPr>
            <p:ph idx="1"/>
          </p:nvPr>
        </p:nvSpPr>
        <p:spPr>
          <a:xfrm>
            <a:off x="838200" y="1381125"/>
            <a:ext cx="10515600" cy="5143499"/>
          </a:xfrm>
        </p:spPr>
        <p:txBody>
          <a:bodyPr>
            <a:normAutofit fontScale="92500"/>
          </a:bodyPr>
          <a:lstStyle/>
          <a:p>
            <a:r>
              <a:rPr lang="et-EE" b="1" dirty="0">
                <a:solidFill>
                  <a:schemeClr val="accent5">
                    <a:lumMod val="75000"/>
                  </a:schemeClr>
                </a:solidFill>
                <a:latin typeface="Amasis MT Pro Light" panose="02040304050005020304" pitchFamily="18" charset="0"/>
              </a:rPr>
              <a:t>Õppimine on õppijakeskne ja koostöine, suunatud iga õppija </a:t>
            </a:r>
            <a:r>
              <a:rPr lang="et-EE" b="1" dirty="0" err="1">
                <a:solidFill>
                  <a:schemeClr val="accent5">
                    <a:lumMod val="75000"/>
                  </a:schemeClr>
                </a:solidFill>
                <a:latin typeface="Amasis MT Pro Light" panose="02040304050005020304" pitchFamily="18" charset="0"/>
              </a:rPr>
              <a:t>võimestamisele</a:t>
            </a:r>
            <a:r>
              <a:rPr lang="et-EE" b="1" dirty="0">
                <a:solidFill>
                  <a:schemeClr val="accent5">
                    <a:lumMod val="75000"/>
                  </a:schemeClr>
                </a:solidFill>
                <a:latin typeface="Amasis MT Pro Light" panose="02040304050005020304" pitchFamily="18" charset="0"/>
              </a:rPr>
              <a:t> ja toetamisele</a:t>
            </a:r>
            <a:r>
              <a:rPr lang="et-EE" dirty="0">
                <a:latin typeface="Amasis MT Pro Light" panose="02040304050005020304" pitchFamily="18" charset="0"/>
              </a:rPr>
              <a:t>, tema eneseteostusele ja toimetulekule eri rollides. Senisest enam on väärtustatud koolirõõm – õppijate ja õpetajate subjektiivne heaolu õppeprotsessis. </a:t>
            </a:r>
            <a:endParaRPr lang="en-US" dirty="0">
              <a:latin typeface="Amasis MT Pro Light" panose="02040304050005020304" pitchFamily="18" charset="0"/>
            </a:endParaRPr>
          </a:p>
          <a:p>
            <a:r>
              <a:rPr lang="et-EE" dirty="0">
                <a:latin typeface="Amasis MT Pro Light" panose="02040304050005020304" pitchFamily="18" charset="0"/>
              </a:rPr>
              <a:t>Ümber kujundatakse </a:t>
            </a:r>
            <a:r>
              <a:rPr lang="et-EE" b="1" dirty="0">
                <a:solidFill>
                  <a:schemeClr val="accent5">
                    <a:lumMod val="75000"/>
                  </a:schemeClr>
                </a:solidFill>
                <a:latin typeface="Amasis MT Pro Light" panose="02040304050005020304" pitchFamily="18" charset="0"/>
              </a:rPr>
              <a:t>riiklikud alus- ja üldhariduse õppekavad</a:t>
            </a:r>
            <a:r>
              <a:rPr lang="et-EE" dirty="0">
                <a:latin typeface="Amasis MT Pro Light" panose="02040304050005020304" pitchFamily="18" charset="0"/>
              </a:rPr>
              <a:t>. Seejuures lähtutakse läbivalt </a:t>
            </a:r>
            <a:r>
              <a:rPr lang="et-EE" b="1" dirty="0">
                <a:solidFill>
                  <a:schemeClr val="accent5">
                    <a:lumMod val="75000"/>
                  </a:schemeClr>
                </a:solidFill>
                <a:latin typeface="Amasis MT Pro Light" panose="02040304050005020304" pitchFamily="18" charset="0"/>
              </a:rPr>
              <a:t>nüüdisaegse õpikäsituse </a:t>
            </a:r>
            <a:r>
              <a:rPr lang="et-EE" dirty="0">
                <a:latin typeface="Amasis MT Pro Light" panose="02040304050005020304" pitchFamily="18" charset="0"/>
              </a:rPr>
              <a:t>eesmärkidest. ▪</a:t>
            </a:r>
            <a:endParaRPr lang="en-US" dirty="0">
              <a:latin typeface="Amasis MT Pro Light" panose="02040304050005020304" pitchFamily="18" charset="0"/>
            </a:endParaRPr>
          </a:p>
          <a:p>
            <a:r>
              <a:rPr lang="et-EE" b="1" dirty="0">
                <a:solidFill>
                  <a:schemeClr val="accent5">
                    <a:lumMod val="75000"/>
                  </a:schemeClr>
                </a:solidFill>
                <a:latin typeface="Amasis MT Pro Light" panose="02040304050005020304" pitchFamily="18" charset="0"/>
              </a:rPr>
              <a:t>Õpetajaamet mitmekesistub. </a:t>
            </a:r>
            <a:r>
              <a:rPr lang="et-EE" dirty="0">
                <a:latin typeface="Amasis MT Pro Light" panose="02040304050005020304" pitchFamily="18" charset="0"/>
              </a:rPr>
              <a:t>Õpetaja on õppiv professionaal, kes valdab nüüdisaegseid teadmisi õppimisest ja õpetamisest ning üha enam ka väärtuskasvataja, kes kujundab teadlikult õppija hoiakuid. Õpetajatöö sisu fookus liigub õppijate juhendamisele, infovalikute ja tegevuste suunamisele.</a:t>
            </a:r>
            <a:endParaRPr lang="en-US" dirty="0">
              <a:latin typeface="Amasis MT Pro Light" panose="02040304050005020304" pitchFamily="18" charset="0"/>
            </a:endParaRPr>
          </a:p>
          <a:p>
            <a:r>
              <a:rPr lang="et-EE" dirty="0">
                <a:latin typeface="Amasis MT Pro Light" panose="02040304050005020304" pitchFamily="18" charset="0"/>
              </a:rPr>
              <a:t>Õppimise protsessis keskendutakse enam </a:t>
            </a:r>
            <a:r>
              <a:rPr lang="et-EE" b="1" dirty="0">
                <a:solidFill>
                  <a:schemeClr val="accent5">
                    <a:lumMod val="75000"/>
                  </a:schemeClr>
                </a:solidFill>
                <a:latin typeface="Amasis MT Pro Light" panose="02040304050005020304" pitchFamily="18" charset="0"/>
              </a:rPr>
              <a:t>personaalse õpitee kujundamisele</a:t>
            </a:r>
            <a:r>
              <a:rPr lang="et-EE" dirty="0">
                <a:latin typeface="Amasis MT Pro Light" panose="02040304050005020304" pitchFamily="18" charset="0"/>
              </a:rPr>
              <a:t>. Hindamise raames antakse </a:t>
            </a:r>
            <a:r>
              <a:rPr lang="et-EE" b="1" dirty="0">
                <a:solidFill>
                  <a:schemeClr val="accent5">
                    <a:lumMod val="75000"/>
                  </a:schemeClr>
                </a:solidFill>
                <a:latin typeface="Amasis MT Pro Light" panose="02040304050005020304" pitchFamily="18" charset="0"/>
              </a:rPr>
              <a:t>motiveerivat tagasisidet</a:t>
            </a:r>
            <a:r>
              <a:rPr lang="et-EE" dirty="0">
                <a:latin typeface="Amasis MT Pro Light" panose="02040304050005020304" pitchFamily="18" charset="0"/>
              </a:rPr>
              <a:t>, mille eesmärk on toetada õppijat edasiste sammude astumisel.</a:t>
            </a:r>
          </a:p>
        </p:txBody>
      </p:sp>
      <p:pic>
        <p:nvPicPr>
          <p:cNvPr id="2" name="Pilt 1">
            <a:extLst>
              <a:ext uri="{FF2B5EF4-FFF2-40B4-BE49-F238E27FC236}">
                <a16:creationId xmlns:a16="http://schemas.microsoft.com/office/drawing/2014/main" id="{2D6B380C-191A-B560-AC66-6A0745F8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313243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85" y="274639"/>
            <a:ext cx="3904997" cy="1143000"/>
          </a:xfrm>
        </p:spPr>
        <p:txBody>
          <a:bodyPr>
            <a:normAutofit fontScale="90000"/>
          </a:bodyPr>
          <a:lstStyle/>
          <a:p>
            <a:r>
              <a:rPr lang="et-EE" b="1" dirty="0">
                <a:solidFill>
                  <a:srgbClr val="EA6059"/>
                </a:solidFill>
                <a:latin typeface="Amasis MT Pro Light" panose="02040304050005020304" pitchFamily="18" charset="0"/>
              </a:rPr>
              <a:t>21. sajandi professionaalne areng</a:t>
            </a:r>
          </a:p>
        </p:txBody>
      </p:sp>
      <p:sp>
        <p:nvSpPr>
          <p:cNvPr id="7" name="Content Placeholder 6"/>
          <p:cNvSpPr>
            <a:spLocks noGrp="1"/>
          </p:cNvSpPr>
          <p:nvPr>
            <p:ph idx="1"/>
          </p:nvPr>
        </p:nvSpPr>
        <p:spPr>
          <a:xfrm>
            <a:off x="611585" y="1713390"/>
            <a:ext cx="3581724" cy="4412775"/>
          </a:xfrm>
        </p:spPr>
        <p:txBody>
          <a:bodyPr/>
          <a:lstStyle/>
          <a:p>
            <a:pPr marL="82533" indent="-82533">
              <a:buNone/>
            </a:pPr>
            <a:r>
              <a:rPr lang="et-EE" dirty="0">
                <a:latin typeface="Amasis MT Pro Light" panose="02040304050005020304" pitchFamily="18" charset="0"/>
              </a:rPr>
              <a:t>... näitab, kuidas aine</a:t>
            </a:r>
            <a:r>
              <a:rPr lang="et-EE" dirty="0">
                <a:solidFill>
                  <a:srgbClr val="008080"/>
                </a:solidFill>
                <a:latin typeface="Amasis MT Pro Light" panose="02040304050005020304" pitchFamily="18" charset="0"/>
              </a:rPr>
              <a:t> </a:t>
            </a:r>
            <a:r>
              <a:rPr lang="et-EE" b="1" dirty="0">
                <a:solidFill>
                  <a:srgbClr val="008080"/>
                </a:solidFill>
                <a:latin typeface="Amasis MT Pro Light" panose="02040304050005020304" pitchFamily="18" charset="0"/>
              </a:rPr>
              <a:t>sügavam mõistmine</a:t>
            </a:r>
            <a:r>
              <a:rPr lang="et-EE" dirty="0">
                <a:solidFill>
                  <a:srgbClr val="008080"/>
                </a:solidFill>
                <a:latin typeface="Amasis MT Pro Light" panose="02040304050005020304" pitchFamily="18" charset="0"/>
              </a:rPr>
              <a:t> </a:t>
            </a:r>
            <a:r>
              <a:rPr lang="et-EE" dirty="0">
                <a:latin typeface="Amasis MT Pro Light" panose="02040304050005020304" pitchFamily="18" charset="0"/>
              </a:rPr>
              <a:t>arendab probleemilahenduse, kriitilise mõtlemise ja teisi 21. sajandi oskusi.</a:t>
            </a:r>
          </a:p>
        </p:txBody>
      </p:sp>
      <p:sp>
        <p:nvSpPr>
          <p:cNvPr id="4" name="Slide Number Placeholder 3"/>
          <p:cNvSpPr>
            <a:spLocks noGrp="1"/>
          </p:cNvSpPr>
          <p:nvPr>
            <p:ph type="sldNum" sz="quarter" idx="12"/>
          </p:nvPr>
        </p:nvSpPr>
        <p:spPr/>
        <p:txBody>
          <a:bodyPr/>
          <a:lstStyle/>
          <a:p>
            <a:fld id="{4DCD66B0-88FA-4599-857F-0554FF075ABE}" type="slidenum">
              <a:rPr lang="et-EE" smtClean="0"/>
              <a:pPr/>
              <a:t>16</a:t>
            </a:fld>
            <a:endParaRPr lang="et-EE"/>
          </a:p>
        </p:txBody>
      </p:sp>
      <p:sp>
        <p:nvSpPr>
          <p:cNvPr id="6" name="Text Box 4"/>
          <p:cNvSpPr txBox="1">
            <a:spLocks noChangeArrowheads="1"/>
          </p:cNvSpPr>
          <p:nvPr/>
        </p:nvSpPr>
        <p:spPr bwMode="black">
          <a:xfrm>
            <a:off x="678371" y="6358752"/>
            <a:ext cx="10939210" cy="276999"/>
          </a:xfrm>
          <a:prstGeom prst="rect">
            <a:avLst/>
          </a:prstGeom>
          <a:noFill/>
          <a:ln w="12700" algn="ctr">
            <a:noFill/>
            <a:miter lim="800000"/>
            <a:headEnd/>
            <a:tailEnd/>
          </a:ln>
        </p:spPr>
        <p:txBody>
          <a:bodyPr lIns="107111" tIns="0" rIns="107111" bIns="0" anchor="b">
            <a:spAutoFit/>
          </a:bodyPr>
          <a:lstStyle/>
          <a:p>
            <a:pPr>
              <a:spcBef>
                <a:spcPct val="50000"/>
              </a:spcBef>
            </a:pPr>
            <a:r>
              <a:rPr lang="et-EE" i="1" dirty="0" err="1">
                <a:solidFill>
                  <a:schemeClr val="accent1"/>
                </a:solidFill>
                <a:latin typeface="Arial" pitchFamily="34" charset="0"/>
                <a:cs typeface="Arial" pitchFamily="34" charset="0"/>
              </a:rPr>
              <a:t>Partnership</a:t>
            </a:r>
            <a:r>
              <a:rPr lang="et-EE" i="1" dirty="0">
                <a:solidFill>
                  <a:schemeClr val="accent1"/>
                </a:solidFill>
                <a:latin typeface="Arial" pitchFamily="34" charset="0"/>
                <a:cs typeface="Arial" pitchFamily="34" charset="0"/>
              </a:rPr>
              <a:t> </a:t>
            </a:r>
            <a:r>
              <a:rPr lang="et-EE" i="1" dirty="0" err="1">
                <a:solidFill>
                  <a:schemeClr val="accent1"/>
                </a:solidFill>
                <a:latin typeface="Arial" pitchFamily="34" charset="0"/>
                <a:cs typeface="Arial" pitchFamily="34" charset="0"/>
              </a:rPr>
              <a:t>for</a:t>
            </a:r>
            <a:r>
              <a:rPr lang="et-EE" i="1" dirty="0">
                <a:solidFill>
                  <a:schemeClr val="accent1"/>
                </a:solidFill>
                <a:latin typeface="Arial" pitchFamily="34" charset="0"/>
                <a:cs typeface="Arial" pitchFamily="34" charset="0"/>
              </a:rPr>
              <a:t> 21st </a:t>
            </a:r>
            <a:r>
              <a:rPr lang="et-EE" i="1" dirty="0" err="1">
                <a:solidFill>
                  <a:schemeClr val="accent1"/>
                </a:solidFill>
                <a:latin typeface="Arial" pitchFamily="34" charset="0"/>
                <a:cs typeface="Arial" pitchFamily="34" charset="0"/>
              </a:rPr>
              <a:t>Century</a:t>
            </a:r>
            <a:r>
              <a:rPr lang="et-EE" i="1" dirty="0">
                <a:solidFill>
                  <a:schemeClr val="accent1"/>
                </a:solidFill>
                <a:latin typeface="Arial" pitchFamily="34" charset="0"/>
                <a:cs typeface="Arial" pitchFamily="34" charset="0"/>
              </a:rPr>
              <a:t> </a:t>
            </a:r>
            <a:r>
              <a:rPr lang="et-EE" i="1" dirty="0" err="1">
                <a:solidFill>
                  <a:schemeClr val="accent1"/>
                </a:solidFill>
                <a:latin typeface="Arial" pitchFamily="34" charset="0"/>
                <a:cs typeface="Arial" pitchFamily="34" charset="0"/>
              </a:rPr>
              <a:t>Learning</a:t>
            </a:r>
            <a:endParaRPr lang="en-US" i="1" dirty="0">
              <a:solidFill>
                <a:schemeClr val="accent1"/>
              </a:solidFill>
              <a:latin typeface="Houschka Rounded DemiBold" panose="020F0503000000020003"/>
              <a:cs typeface="Arial" pitchFamily="34" charset="0"/>
            </a:endParaRPr>
          </a:p>
        </p:txBody>
      </p:sp>
      <p:pic>
        <p:nvPicPr>
          <p:cNvPr id="88066" name="Picture 2"/>
          <p:cNvPicPr>
            <a:picLocks noChangeAspect="1" noChangeArrowheads="1"/>
          </p:cNvPicPr>
          <p:nvPr/>
        </p:nvPicPr>
        <p:blipFill>
          <a:blip r:embed="rId3" cstate="print"/>
          <a:srcRect l="14059" r="9360"/>
          <a:stretch>
            <a:fillRect/>
          </a:stretch>
        </p:blipFill>
        <p:spPr bwMode="auto">
          <a:xfrm>
            <a:off x="4739839" y="318746"/>
            <a:ext cx="6085180" cy="6317005"/>
          </a:xfrm>
          <a:prstGeom prst="rect">
            <a:avLst/>
          </a:prstGeom>
          <a:noFill/>
          <a:ln w="9525">
            <a:noFill/>
            <a:miter lim="800000"/>
            <a:headEnd/>
            <a:tailEnd/>
          </a:ln>
        </p:spPr>
      </p:pic>
      <p:pic>
        <p:nvPicPr>
          <p:cNvPr id="2" name="Pilt 1">
            <a:extLst>
              <a:ext uri="{FF2B5EF4-FFF2-40B4-BE49-F238E27FC236}">
                <a16:creationId xmlns:a16="http://schemas.microsoft.com/office/drawing/2014/main" id="{E6072DFF-C82D-47F1-E3E9-D6B0191C5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üüdisaegne õpikäsitus – enesejuhitud, koostöine ja avatud - ppt download">
            <a:extLst>
              <a:ext uri="{FF2B5EF4-FFF2-40B4-BE49-F238E27FC236}">
                <a16:creationId xmlns:a16="http://schemas.microsoft.com/office/drawing/2014/main" id="{9270E58C-B494-4506-9389-E8AA57B38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216"/>
            <a:ext cx="12334043" cy="7690168"/>
          </a:xfrm>
          <a:prstGeom prst="rect">
            <a:avLst/>
          </a:prstGeom>
          <a:noFill/>
          <a:extLst>
            <a:ext uri="{909E8E84-426E-40DD-AFC4-6F175D3DCCD1}">
              <a14:hiddenFill xmlns:a14="http://schemas.microsoft.com/office/drawing/2010/main">
                <a:solidFill>
                  <a:srgbClr val="FFFFFF"/>
                </a:solidFill>
              </a14:hiddenFill>
            </a:ext>
          </a:extLst>
        </p:spPr>
      </p:pic>
      <p:pic>
        <p:nvPicPr>
          <p:cNvPr id="2" name="Pilt 1">
            <a:extLst>
              <a:ext uri="{FF2B5EF4-FFF2-40B4-BE49-F238E27FC236}">
                <a16:creationId xmlns:a16="http://schemas.microsoft.com/office/drawing/2014/main" id="{A70FFFD9-8905-635F-A200-94E0E8747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76511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5120" y="365125"/>
            <a:ext cx="11028680" cy="935355"/>
          </a:xfrm>
        </p:spPr>
        <p:txBody>
          <a:bodyPr>
            <a:normAutofit/>
          </a:bodyPr>
          <a:lstStyle/>
          <a:p>
            <a:r>
              <a:rPr lang="en-US" sz="4800" dirty="0" err="1">
                <a:solidFill>
                  <a:schemeClr val="accent1"/>
                </a:solidFill>
                <a:latin typeface="Amasis MT Pro Light" panose="02040304050005020304" pitchFamily="18" charset="0"/>
              </a:rPr>
              <a:t>Nüüdisaegse</a:t>
            </a:r>
            <a:r>
              <a:rPr lang="et-EE" sz="4800" dirty="0">
                <a:solidFill>
                  <a:schemeClr val="accent1"/>
                </a:solidFill>
                <a:latin typeface="Amasis MT Pro Light" panose="02040304050005020304" pitchFamily="18" charset="0"/>
              </a:rPr>
              <a:t> õpikäsituse indikaatorid</a:t>
            </a:r>
          </a:p>
        </p:txBody>
      </p:sp>
      <p:sp>
        <p:nvSpPr>
          <p:cNvPr id="3" name="Sisu kohatäide 2"/>
          <p:cNvSpPr>
            <a:spLocks noGrp="1"/>
          </p:cNvSpPr>
          <p:nvPr>
            <p:ph idx="1"/>
          </p:nvPr>
        </p:nvSpPr>
        <p:spPr>
          <a:xfrm>
            <a:off x="1438275" y="1391920"/>
            <a:ext cx="10429875" cy="5277440"/>
          </a:xfrm>
        </p:spPr>
        <p:txBody>
          <a:bodyPr>
            <a:normAutofit/>
          </a:bodyPr>
          <a:lstStyle/>
          <a:p>
            <a:r>
              <a:rPr lang="et-EE" sz="3200" dirty="0">
                <a:latin typeface="Amasis MT Pro Light" panose="02040304050005020304" pitchFamily="18" charset="0"/>
              </a:rPr>
              <a:t> Õpilane aktiivsem kui õpetaja</a:t>
            </a:r>
          </a:p>
          <a:p>
            <a:r>
              <a:rPr lang="et-EE" sz="3200" dirty="0">
                <a:latin typeface="Amasis MT Pro Light" panose="02040304050005020304" pitchFamily="18" charset="0"/>
              </a:rPr>
              <a:t> Klassiruumi paigutus muutub sageli</a:t>
            </a:r>
          </a:p>
          <a:p>
            <a:r>
              <a:rPr lang="et-EE" sz="3200" dirty="0">
                <a:latin typeface="Amasis MT Pro Light" panose="02040304050005020304" pitchFamily="18" charset="0"/>
              </a:rPr>
              <a:t> Tehnoloogia on protsessi loomulik osa </a:t>
            </a:r>
          </a:p>
          <a:p>
            <a:r>
              <a:rPr lang="et-EE" sz="3200" dirty="0">
                <a:latin typeface="Amasis MT Pro Light" panose="02040304050005020304" pitchFamily="18" charset="0"/>
              </a:rPr>
              <a:t> Õpilane teab, mida ta õpib ja kuhu peab välja jõudma</a:t>
            </a:r>
          </a:p>
          <a:p>
            <a:r>
              <a:rPr lang="et-EE" sz="3200" dirty="0">
                <a:latin typeface="Amasis MT Pro Light" panose="02040304050005020304" pitchFamily="18" charset="0"/>
              </a:rPr>
              <a:t> Suur osakaal on rühma-, paaris- ja meeskonnatööl</a:t>
            </a:r>
          </a:p>
          <a:p>
            <a:r>
              <a:rPr lang="et-EE" sz="3200" dirty="0">
                <a:latin typeface="Amasis MT Pro Light" panose="02040304050005020304" pitchFamily="18" charset="0"/>
              </a:rPr>
              <a:t> Õpilane oskab tuua teemaga seotud elulisi näiteid</a:t>
            </a:r>
          </a:p>
          <a:p>
            <a:r>
              <a:rPr lang="et-EE" sz="3200" dirty="0">
                <a:latin typeface="Amasis MT Pro Light" panose="02040304050005020304" pitchFamily="18" charset="0"/>
              </a:rPr>
              <a:t> Õpilane loob ise midagi teema raames</a:t>
            </a:r>
          </a:p>
          <a:p>
            <a:r>
              <a:rPr lang="et-EE" sz="3200" dirty="0">
                <a:latin typeface="Amasis MT Pro Light" panose="02040304050005020304" pitchFamily="18" charset="0"/>
              </a:rPr>
              <a:t> Õpilasel on erinevaid valikuid</a:t>
            </a:r>
          </a:p>
          <a:p>
            <a:r>
              <a:rPr lang="et-EE" sz="3200" dirty="0">
                <a:latin typeface="Amasis MT Pro Light" panose="02040304050005020304" pitchFamily="18" charset="0"/>
              </a:rPr>
              <a:t> Õpilasel on tunnis huvitav</a:t>
            </a:r>
          </a:p>
        </p:txBody>
      </p:sp>
      <p:pic>
        <p:nvPicPr>
          <p:cNvPr id="4" name="Pilt 1">
            <a:extLst>
              <a:ext uri="{FF2B5EF4-FFF2-40B4-BE49-F238E27FC236}">
                <a16:creationId xmlns:a16="http://schemas.microsoft.com/office/drawing/2014/main" id="{6CE65CED-F9EB-7B48-E7AC-A104E0A2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170625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7D0A31C3-AD7D-4447-9753-965545CE7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890" y="151216"/>
            <a:ext cx="7906566" cy="67252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F17202-497B-47B4-9044-B069536D5085}"/>
              </a:ext>
            </a:extLst>
          </p:cNvPr>
          <p:cNvSpPr txBox="1"/>
          <p:nvPr/>
        </p:nvSpPr>
        <p:spPr>
          <a:xfrm>
            <a:off x="252629" y="405029"/>
            <a:ext cx="6096000" cy="1200329"/>
          </a:xfrm>
          <a:prstGeom prst="rect">
            <a:avLst/>
          </a:prstGeom>
          <a:noFill/>
        </p:spPr>
        <p:txBody>
          <a:bodyPr wrap="square">
            <a:spAutoFit/>
          </a:bodyPr>
          <a:lstStyle/>
          <a:p>
            <a:pPr algn="l" fontAlgn="base"/>
            <a:r>
              <a:rPr lang="et-EE" sz="3600" b="1" i="0" dirty="0">
                <a:solidFill>
                  <a:schemeClr val="accent1"/>
                </a:solidFill>
                <a:effectLst/>
                <a:latin typeface="Amasis MT Pro Light" panose="02040304050005020304" pitchFamily="18" charset="0"/>
              </a:rPr>
              <a:t>Haridusasutuse juhi </a:t>
            </a:r>
          </a:p>
          <a:p>
            <a:pPr algn="l" fontAlgn="base"/>
            <a:r>
              <a:rPr lang="et-EE" sz="3600" b="1" i="0" dirty="0">
                <a:solidFill>
                  <a:schemeClr val="accent1"/>
                </a:solidFill>
                <a:effectLst/>
                <a:latin typeface="Amasis MT Pro Light" panose="02040304050005020304" pitchFamily="18" charset="0"/>
              </a:rPr>
              <a:t>kompetentsimudel</a:t>
            </a:r>
          </a:p>
        </p:txBody>
      </p:sp>
      <p:pic>
        <p:nvPicPr>
          <p:cNvPr id="5" name="Picture 2" descr="Haridus- ja Noorteamet « Terveilm">
            <a:extLst>
              <a:ext uri="{FF2B5EF4-FFF2-40B4-BE49-F238E27FC236}">
                <a16:creationId xmlns:a16="http://schemas.microsoft.com/office/drawing/2014/main" id="{B9C69E02-0A1E-488D-918E-24D711830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4999"/>
            <a:ext cx="2119313" cy="8477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aridus- ja Teadusministeeriumi noorteosakonda otsitakse peaeksperti |  NoorteHeaks">
            <a:extLst>
              <a:ext uri="{FF2B5EF4-FFF2-40B4-BE49-F238E27FC236}">
                <a16:creationId xmlns:a16="http://schemas.microsoft.com/office/drawing/2014/main" id="{854E7A0B-067A-4DD2-8D46-E32E567C4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03631"/>
            <a:ext cx="2119313" cy="847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lt 1">
            <a:extLst>
              <a:ext uri="{FF2B5EF4-FFF2-40B4-BE49-F238E27FC236}">
                <a16:creationId xmlns:a16="http://schemas.microsoft.com/office/drawing/2014/main" id="{0A6A973F-00A7-8F70-8B3C-4610F355C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192428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7F28-8874-3071-2B60-C53A6A39FF98}"/>
              </a:ext>
            </a:extLst>
          </p:cNvPr>
          <p:cNvSpPr>
            <a:spLocks noGrp="1"/>
          </p:cNvSpPr>
          <p:nvPr>
            <p:ph type="title"/>
          </p:nvPr>
        </p:nvSpPr>
        <p:spPr/>
        <p:txBody>
          <a:bodyPr/>
          <a:lstStyle/>
          <a:p>
            <a:r>
              <a:rPr lang="en-US" b="1" dirty="0" err="1">
                <a:latin typeface="Amasis MT Pro Light" panose="02040304050005020304" pitchFamily="18" charset="0"/>
              </a:rPr>
              <a:t>Protsessi</a:t>
            </a:r>
            <a:r>
              <a:rPr lang="en-US" b="1" dirty="0">
                <a:latin typeface="Amasis MT Pro Light" panose="02040304050005020304" pitchFamily="18" charset="0"/>
              </a:rPr>
              <a:t> </a:t>
            </a:r>
            <a:r>
              <a:rPr lang="en-US" b="1" dirty="0" err="1">
                <a:latin typeface="Amasis MT Pro Light" panose="02040304050005020304" pitchFamily="18" charset="0"/>
              </a:rPr>
              <a:t>kirjeldus</a:t>
            </a:r>
            <a:endParaRPr lang="et-EE" b="1" dirty="0">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02E7EDE4-8BAF-9D8B-783D-4414ADB25CC9}"/>
              </a:ext>
            </a:extLst>
          </p:cNvPr>
          <p:cNvSpPr>
            <a:spLocks noGrp="1"/>
          </p:cNvSpPr>
          <p:nvPr>
            <p:ph idx="1"/>
          </p:nvPr>
        </p:nvSpPr>
        <p:spPr/>
        <p:txBody>
          <a:bodyPr>
            <a:normAutofit/>
          </a:bodyPr>
          <a:lstStyle/>
          <a:p>
            <a:r>
              <a:rPr lang="en-US" sz="2400" dirty="0">
                <a:latin typeface="Amasis MT Pro Light" panose="02040304050005020304" pitchFamily="18" charset="0"/>
              </a:rPr>
              <a:t>2019 </a:t>
            </a:r>
            <a:r>
              <a:rPr lang="en-US" sz="2400" dirty="0" err="1">
                <a:latin typeface="Amasis MT Pro Light" panose="02040304050005020304" pitchFamily="18" charset="0"/>
              </a:rPr>
              <a:t>koostas</a:t>
            </a:r>
            <a:r>
              <a:rPr lang="en-US" sz="2400" dirty="0">
                <a:latin typeface="Amasis MT Pro Light" panose="02040304050005020304" pitchFamily="18" charset="0"/>
              </a:rPr>
              <a:t> </a:t>
            </a:r>
            <a:r>
              <a:rPr lang="en-US" sz="2400" dirty="0" err="1">
                <a:latin typeface="Amasis MT Pro Light" panose="02040304050005020304" pitchFamily="18" charset="0"/>
              </a:rPr>
              <a:t>Geomedia</a:t>
            </a:r>
            <a:r>
              <a:rPr lang="en-US" sz="2400" dirty="0">
                <a:latin typeface="Amasis MT Pro Light" panose="02040304050005020304" pitchFamily="18" charset="0"/>
              </a:rPr>
              <a:t> OÜ </a:t>
            </a:r>
            <a:r>
              <a:rPr lang="en-US" sz="2400" dirty="0" err="1">
                <a:latin typeface="Amasis MT Pro Light" panose="02040304050005020304" pitchFamily="18" charset="0"/>
              </a:rPr>
              <a:t>haridusvaldkonna</a:t>
            </a:r>
            <a:r>
              <a:rPr lang="en-US" sz="2400" dirty="0">
                <a:latin typeface="Amasis MT Pro Light" panose="02040304050005020304" pitchFamily="18" charset="0"/>
              </a:rPr>
              <a:t> </a:t>
            </a:r>
            <a:r>
              <a:rPr lang="en-US" sz="2400" dirty="0" err="1">
                <a:latin typeface="Amasis MT Pro Light" panose="02040304050005020304" pitchFamily="18" charset="0"/>
              </a:rPr>
              <a:t>põhjaliku</a:t>
            </a:r>
            <a:r>
              <a:rPr lang="en-US" sz="2400" dirty="0">
                <a:latin typeface="Amasis MT Pro Light" panose="02040304050005020304" pitchFamily="18" charset="0"/>
              </a:rPr>
              <a:t> </a:t>
            </a:r>
            <a:r>
              <a:rPr lang="en-US" sz="2400" dirty="0" err="1">
                <a:latin typeface="Amasis MT Pro Light" panose="02040304050005020304" pitchFamily="18" charset="0"/>
              </a:rPr>
              <a:t>statistilise</a:t>
            </a:r>
            <a:r>
              <a:rPr lang="en-US" sz="2400" dirty="0">
                <a:latin typeface="Amasis MT Pro Light" panose="02040304050005020304" pitchFamily="18" charset="0"/>
              </a:rPr>
              <a:t> </a:t>
            </a:r>
            <a:r>
              <a:rPr lang="en-US" sz="2400" dirty="0" err="1">
                <a:latin typeface="Amasis MT Pro Light" panose="02040304050005020304" pitchFamily="18" charset="0"/>
              </a:rPr>
              <a:t>analüüsi</a:t>
            </a:r>
            <a:r>
              <a:rPr lang="en-US" sz="2400" dirty="0">
                <a:latin typeface="Amasis MT Pro Light" panose="02040304050005020304" pitchFamily="18" charset="0"/>
              </a:rPr>
              <a:t>;</a:t>
            </a:r>
          </a:p>
          <a:p>
            <a:pPr marL="0" indent="0">
              <a:buNone/>
            </a:pPr>
            <a:endParaRPr lang="en-US" sz="2400" dirty="0">
              <a:latin typeface="Amasis MT Pro Light" panose="02040304050005020304" pitchFamily="18" charset="0"/>
            </a:endParaRPr>
          </a:p>
          <a:p>
            <a:r>
              <a:rPr lang="en-US" sz="2400" dirty="0">
                <a:latin typeface="Amasis MT Pro Light" panose="02040304050005020304" pitchFamily="18" charset="0"/>
              </a:rPr>
              <a:t>22.10-31.12.2019 </a:t>
            </a:r>
            <a:r>
              <a:rPr lang="en-US" sz="2400" dirty="0" err="1">
                <a:latin typeface="Amasis MT Pro Light" panose="02040304050005020304" pitchFamily="18" charset="0"/>
              </a:rPr>
              <a:t>fookusgrupiintervjuud</a:t>
            </a:r>
            <a:r>
              <a:rPr lang="en-US" sz="2400" dirty="0">
                <a:latin typeface="Amasis MT Pro Light" panose="02040304050005020304" pitchFamily="18" charset="0"/>
              </a:rPr>
              <a:t> ja </a:t>
            </a:r>
            <a:r>
              <a:rPr lang="en-US" sz="2400" dirty="0" err="1">
                <a:latin typeface="Amasis MT Pro Light" panose="02040304050005020304" pitchFamily="18" charset="0"/>
              </a:rPr>
              <a:t>seminarid</a:t>
            </a:r>
            <a:r>
              <a:rPr lang="en-US" sz="2400" dirty="0">
                <a:latin typeface="Amasis MT Pro Light" panose="02040304050005020304" pitchFamily="18" charset="0"/>
              </a:rPr>
              <a:t> </a:t>
            </a:r>
            <a:r>
              <a:rPr lang="en-US" sz="2400" dirty="0" err="1">
                <a:latin typeface="Amasis MT Pro Light" panose="02040304050005020304" pitchFamily="18" charset="0"/>
              </a:rPr>
              <a:t>haridusvaldkonna</a:t>
            </a:r>
            <a:r>
              <a:rPr lang="en-US" sz="2400" dirty="0">
                <a:latin typeface="Amasis MT Pro Light" panose="02040304050005020304" pitchFamily="18" charset="0"/>
              </a:rPr>
              <a:t> </a:t>
            </a:r>
            <a:r>
              <a:rPr lang="en-US" sz="2400" dirty="0" err="1">
                <a:latin typeface="Amasis MT Pro Light" panose="02040304050005020304" pitchFamily="18" charset="0"/>
              </a:rPr>
              <a:t>juhtide</a:t>
            </a:r>
            <a:r>
              <a:rPr lang="en-US" sz="2400" dirty="0">
                <a:latin typeface="Amasis MT Pro Light" panose="02040304050005020304" pitchFamily="18" charset="0"/>
              </a:rPr>
              <a:t>, </a:t>
            </a:r>
            <a:r>
              <a:rPr lang="en-US" sz="2400" dirty="0" err="1">
                <a:latin typeface="Amasis MT Pro Light" panose="02040304050005020304" pitchFamily="18" charset="0"/>
              </a:rPr>
              <a:t>spetsialistide</a:t>
            </a:r>
            <a:r>
              <a:rPr lang="en-US" sz="2400" dirty="0">
                <a:latin typeface="Amasis MT Pro Light" panose="02040304050005020304" pitchFamily="18" charset="0"/>
              </a:rPr>
              <a:t> ja </a:t>
            </a:r>
            <a:r>
              <a:rPr lang="en-US" sz="2400" dirty="0" err="1">
                <a:latin typeface="Amasis MT Pro Light" panose="02040304050005020304" pitchFamily="18" charset="0"/>
              </a:rPr>
              <a:t>kogukonna</a:t>
            </a:r>
            <a:r>
              <a:rPr lang="en-US" sz="2400" dirty="0">
                <a:latin typeface="Amasis MT Pro Light" panose="02040304050005020304" pitchFamily="18" charset="0"/>
              </a:rPr>
              <a:t> </a:t>
            </a:r>
            <a:r>
              <a:rPr lang="en-US" sz="2400" dirty="0" err="1">
                <a:latin typeface="Amasis MT Pro Light" panose="02040304050005020304" pitchFamily="18" charset="0"/>
              </a:rPr>
              <a:t>kaasamiseks</a:t>
            </a:r>
            <a:r>
              <a:rPr lang="en-US" sz="2400" dirty="0">
                <a:latin typeface="Amasis MT Pro Light" panose="02040304050005020304" pitchFamily="18" charset="0"/>
              </a:rPr>
              <a:t> </a:t>
            </a:r>
            <a:r>
              <a:rPr lang="en-US" sz="2400" dirty="0" err="1">
                <a:latin typeface="Amasis MT Pro Light" panose="02040304050005020304" pitchFamily="18" charset="0"/>
              </a:rPr>
              <a:t>ning</a:t>
            </a:r>
            <a:r>
              <a:rPr lang="en-US" sz="2400" dirty="0">
                <a:latin typeface="Amasis MT Pro Light" panose="02040304050005020304" pitchFamily="18" charset="0"/>
              </a:rPr>
              <a:t> </a:t>
            </a:r>
            <a:r>
              <a:rPr lang="en-US" sz="2400" dirty="0" err="1">
                <a:latin typeface="Amasis MT Pro Light" panose="02040304050005020304" pitchFamily="18" charset="0"/>
              </a:rPr>
              <a:t>vajaduste</a:t>
            </a:r>
            <a:r>
              <a:rPr lang="en-US" sz="2400" dirty="0">
                <a:latin typeface="Amasis MT Pro Light" panose="02040304050005020304" pitchFamily="18" charset="0"/>
              </a:rPr>
              <a:t>- </a:t>
            </a:r>
            <a:r>
              <a:rPr lang="en-US" sz="2400" dirty="0" err="1">
                <a:latin typeface="Amasis MT Pro Light" panose="02040304050005020304" pitchFamily="18" charset="0"/>
              </a:rPr>
              <a:t>huvide</a:t>
            </a:r>
            <a:r>
              <a:rPr lang="en-US" sz="2400" dirty="0">
                <a:latin typeface="Amasis MT Pro Light" panose="02040304050005020304" pitchFamily="18" charset="0"/>
              </a:rPr>
              <a:t> </a:t>
            </a:r>
            <a:r>
              <a:rPr lang="en-US" sz="2400" dirty="0" err="1">
                <a:latin typeface="Amasis MT Pro Light" panose="02040304050005020304" pitchFamily="18" charset="0"/>
              </a:rPr>
              <a:t>kaardistamiseks</a:t>
            </a:r>
            <a:r>
              <a:rPr lang="en-US" sz="2400" dirty="0">
                <a:latin typeface="Amasis MT Pro Light" panose="02040304050005020304" pitchFamily="18" charset="0"/>
              </a:rPr>
              <a:t>:</a:t>
            </a:r>
          </a:p>
          <a:p>
            <a:pPr lvl="1"/>
            <a:r>
              <a:rPr lang="en-US" dirty="0" err="1">
                <a:latin typeface="Amasis MT Pro Light" panose="02040304050005020304" pitchFamily="18" charset="0"/>
              </a:rPr>
              <a:t>fookusgrupiintervjuudel</a:t>
            </a:r>
            <a:r>
              <a:rPr lang="en-US" dirty="0">
                <a:latin typeface="Amasis MT Pro Light" panose="02040304050005020304" pitchFamily="18" charset="0"/>
              </a:rPr>
              <a:t> 72 </a:t>
            </a:r>
            <a:r>
              <a:rPr lang="en-US" dirty="0" err="1">
                <a:latin typeface="Amasis MT Pro Light" panose="02040304050005020304" pitchFamily="18" charset="0"/>
              </a:rPr>
              <a:t>osalejat</a:t>
            </a:r>
            <a:r>
              <a:rPr lang="en-US" dirty="0">
                <a:latin typeface="Amasis MT Pro Light" panose="02040304050005020304" pitchFamily="18" charset="0"/>
              </a:rPr>
              <a:t> + </a:t>
            </a:r>
            <a:r>
              <a:rPr lang="en-US" dirty="0" err="1">
                <a:latin typeface="Amasis MT Pro Light" panose="02040304050005020304" pitchFamily="18" charset="0"/>
              </a:rPr>
              <a:t>õpilased</a:t>
            </a:r>
            <a:endParaRPr lang="en-US" dirty="0">
              <a:latin typeface="Amasis MT Pro Light" panose="02040304050005020304" pitchFamily="18" charset="0"/>
            </a:endParaRPr>
          </a:p>
          <a:p>
            <a:pPr lvl="1"/>
            <a:r>
              <a:rPr lang="en-US" dirty="0" err="1">
                <a:latin typeface="Amasis MT Pro Light" panose="02040304050005020304" pitchFamily="18" charset="0"/>
              </a:rPr>
              <a:t>seminaridel</a:t>
            </a:r>
            <a:r>
              <a:rPr lang="en-US" dirty="0">
                <a:latin typeface="Amasis MT Pro Light" panose="02040304050005020304" pitchFamily="18" charset="0"/>
              </a:rPr>
              <a:t> 22 </a:t>
            </a:r>
            <a:r>
              <a:rPr lang="en-US" dirty="0" err="1">
                <a:latin typeface="Amasis MT Pro Light" panose="02040304050005020304" pitchFamily="18" charset="0"/>
              </a:rPr>
              <a:t>inimest</a:t>
            </a:r>
            <a:endParaRPr lang="en-US" dirty="0">
              <a:latin typeface="Amasis MT Pro Light" panose="02040304050005020304" pitchFamily="18" charset="0"/>
            </a:endParaRPr>
          </a:p>
          <a:p>
            <a:pPr marL="457200" lvl="1" indent="0">
              <a:buNone/>
            </a:pPr>
            <a:endParaRPr lang="en-US" dirty="0">
              <a:latin typeface="Amasis MT Pro Light" panose="02040304050005020304" pitchFamily="18" charset="0"/>
            </a:endParaRPr>
          </a:p>
          <a:p>
            <a:r>
              <a:rPr lang="en-US" sz="2400" dirty="0">
                <a:latin typeface="Amasis MT Pro Light" panose="02040304050005020304" pitchFamily="18" charset="0"/>
              </a:rPr>
              <a:t>2020 </a:t>
            </a:r>
            <a:r>
              <a:rPr lang="en-US" sz="2400" dirty="0" err="1">
                <a:latin typeface="Amasis MT Pro Light" panose="02040304050005020304" pitchFamily="18" charset="0"/>
              </a:rPr>
              <a:t>valmis</a:t>
            </a:r>
            <a:r>
              <a:rPr lang="en-US" sz="2400" dirty="0">
                <a:latin typeface="Amasis MT Pro Light" panose="02040304050005020304" pitchFamily="18" charset="0"/>
              </a:rPr>
              <a:t> Tõrva </a:t>
            </a:r>
            <a:r>
              <a:rPr lang="en-US" sz="2400" dirty="0" err="1">
                <a:latin typeface="Amasis MT Pro Light" panose="02040304050005020304" pitchFamily="18" charset="0"/>
              </a:rPr>
              <a:t>valla</a:t>
            </a:r>
            <a:r>
              <a:rPr lang="en-US" sz="2400" dirty="0">
                <a:latin typeface="Amasis MT Pro Light" panose="02040304050005020304" pitchFamily="18" charset="0"/>
              </a:rPr>
              <a:t> </a:t>
            </a:r>
            <a:r>
              <a:rPr lang="en-US" sz="2400" dirty="0" err="1">
                <a:latin typeface="Amasis MT Pro Light" panose="02040304050005020304" pitchFamily="18" charset="0"/>
              </a:rPr>
              <a:t>hariduse</a:t>
            </a:r>
            <a:r>
              <a:rPr lang="en-US" sz="2400" dirty="0">
                <a:latin typeface="Amasis MT Pro Light" panose="02040304050005020304" pitchFamily="18" charset="0"/>
              </a:rPr>
              <a:t> </a:t>
            </a:r>
            <a:r>
              <a:rPr lang="en-US" sz="2400" dirty="0" err="1">
                <a:latin typeface="Amasis MT Pro Light" panose="02040304050005020304" pitchFamily="18" charset="0"/>
              </a:rPr>
              <a:t>arengukava</a:t>
            </a:r>
            <a:r>
              <a:rPr lang="en-US" sz="2400" dirty="0">
                <a:latin typeface="Amasis MT Pro Light" panose="02040304050005020304" pitchFamily="18" charset="0"/>
              </a:rPr>
              <a:t> 2020-2025, mis </a:t>
            </a:r>
            <a:r>
              <a:rPr lang="en-US" sz="2400" dirty="0" err="1">
                <a:latin typeface="Amasis MT Pro Light" panose="02040304050005020304" pitchFamily="18" charset="0"/>
              </a:rPr>
              <a:t>läbis</a:t>
            </a:r>
            <a:r>
              <a:rPr lang="en-US" sz="2400" dirty="0">
                <a:latin typeface="Amasis MT Pro Light" panose="02040304050005020304" pitchFamily="18" charset="0"/>
              </a:rPr>
              <a:t> </a:t>
            </a:r>
            <a:r>
              <a:rPr lang="en-US" sz="2400" dirty="0" err="1">
                <a:latin typeface="Amasis MT Pro Light" panose="02040304050005020304" pitchFamily="18" charset="0"/>
              </a:rPr>
              <a:t>volikogus</a:t>
            </a:r>
            <a:r>
              <a:rPr lang="en-US" sz="2400" dirty="0">
                <a:latin typeface="Amasis MT Pro Light" panose="02040304050005020304" pitchFamily="18" charset="0"/>
              </a:rPr>
              <a:t> I </a:t>
            </a:r>
            <a:r>
              <a:rPr lang="en-US" sz="2400" dirty="0" err="1">
                <a:latin typeface="Amasis MT Pro Light" panose="02040304050005020304" pitchFamily="18" charset="0"/>
              </a:rPr>
              <a:t>lugemise</a:t>
            </a:r>
            <a:r>
              <a:rPr lang="en-US" sz="2400" dirty="0">
                <a:latin typeface="Amasis MT Pro Light" panose="02040304050005020304" pitchFamily="18" charset="0"/>
              </a:rPr>
              <a:t> ja </a:t>
            </a:r>
            <a:r>
              <a:rPr lang="en-US" sz="2400" dirty="0" err="1">
                <a:latin typeface="Amasis MT Pro Light" panose="02040304050005020304" pitchFamily="18" charset="0"/>
              </a:rPr>
              <a:t>suunati</a:t>
            </a:r>
            <a:r>
              <a:rPr lang="en-US" sz="2400" dirty="0">
                <a:latin typeface="Amasis MT Pro Light" panose="02040304050005020304" pitchFamily="18" charset="0"/>
              </a:rPr>
              <a:t> </a:t>
            </a:r>
            <a:r>
              <a:rPr lang="en-US" sz="2400" dirty="0" err="1">
                <a:latin typeface="Amasis MT Pro Light" panose="02040304050005020304" pitchFamily="18" charset="0"/>
              </a:rPr>
              <a:t>avalikule</a:t>
            </a:r>
            <a:r>
              <a:rPr lang="en-US" sz="2400" dirty="0">
                <a:latin typeface="Amasis MT Pro Light" panose="02040304050005020304" pitchFamily="18" charset="0"/>
              </a:rPr>
              <a:t> </a:t>
            </a:r>
            <a:r>
              <a:rPr lang="en-US" sz="2400" dirty="0" err="1">
                <a:latin typeface="Amasis MT Pro Light" panose="02040304050005020304" pitchFamily="18" charset="0"/>
              </a:rPr>
              <a:t>väljapanekule</a:t>
            </a:r>
            <a:r>
              <a:rPr lang="en-US" sz="2400" dirty="0">
                <a:latin typeface="Amasis MT Pro Light" panose="02040304050005020304" pitchFamily="18" charset="0"/>
              </a:rPr>
              <a:t> </a:t>
            </a:r>
            <a:r>
              <a:rPr lang="en-US" sz="2400" dirty="0" err="1">
                <a:latin typeface="Amasis MT Pro Light" panose="02040304050005020304" pitchFamily="18" charset="0"/>
              </a:rPr>
              <a:t>ning</a:t>
            </a:r>
            <a:r>
              <a:rPr lang="en-US" sz="2400" dirty="0">
                <a:latin typeface="Amasis MT Pro Light" panose="02040304050005020304" pitchFamily="18" charset="0"/>
              </a:rPr>
              <a:t> </a:t>
            </a:r>
            <a:r>
              <a:rPr lang="en-US" sz="2400" dirty="0" err="1">
                <a:latin typeface="Amasis MT Pro Light" panose="02040304050005020304" pitchFamily="18" charset="0"/>
              </a:rPr>
              <a:t>toimus</a:t>
            </a:r>
            <a:r>
              <a:rPr lang="en-US" sz="2400" dirty="0">
                <a:latin typeface="Amasis MT Pro Light" panose="02040304050005020304" pitchFamily="18" charset="0"/>
              </a:rPr>
              <a:t> </a:t>
            </a:r>
            <a:r>
              <a:rPr lang="en-US" sz="2400" dirty="0" err="1">
                <a:latin typeface="Amasis MT Pro Light" panose="02040304050005020304" pitchFamily="18" charset="0"/>
              </a:rPr>
              <a:t>avalik</a:t>
            </a:r>
            <a:r>
              <a:rPr lang="en-US" sz="2400" dirty="0">
                <a:latin typeface="Amasis MT Pro Light" panose="02040304050005020304" pitchFamily="18" charset="0"/>
              </a:rPr>
              <a:t> </a:t>
            </a:r>
            <a:r>
              <a:rPr lang="en-US" sz="2400" dirty="0" err="1">
                <a:latin typeface="Amasis MT Pro Light" panose="02040304050005020304" pitchFamily="18" charset="0"/>
              </a:rPr>
              <a:t>arutelu</a:t>
            </a:r>
            <a:r>
              <a:rPr lang="en-US" sz="2400" dirty="0">
                <a:latin typeface="Amasis MT Pro Light" panose="02040304050005020304" pitchFamily="18" charset="0"/>
              </a:rPr>
              <a:t>;</a:t>
            </a:r>
          </a:p>
        </p:txBody>
      </p:sp>
      <p:pic>
        <p:nvPicPr>
          <p:cNvPr id="4" name="Pilt 1">
            <a:extLst>
              <a:ext uri="{FF2B5EF4-FFF2-40B4-BE49-F238E27FC236}">
                <a16:creationId xmlns:a16="http://schemas.microsoft.com/office/drawing/2014/main" id="{FD2E5C67-3B95-A1DD-7366-96ADBB81C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91919" y="302354"/>
            <a:ext cx="1168364" cy="1388334"/>
          </a:xfrm>
          <a:prstGeom prst="rect">
            <a:avLst/>
          </a:prstGeom>
          <a:noFill/>
        </p:spPr>
      </p:pic>
    </p:spTree>
    <p:extLst>
      <p:ext uri="{BB962C8B-B14F-4D97-AF65-F5344CB8AC3E}">
        <p14:creationId xmlns:p14="http://schemas.microsoft.com/office/powerpoint/2010/main" val="329266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14E356F-8866-D77E-E6A9-9410EAB72C99}"/>
              </a:ext>
            </a:extLst>
          </p:cNvPr>
          <p:cNvSpPr>
            <a:spLocks noGrp="1"/>
          </p:cNvSpPr>
          <p:nvPr>
            <p:ph type="title"/>
          </p:nvPr>
        </p:nvSpPr>
        <p:spPr>
          <a:xfrm>
            <a:off x="628650" y="365125"/>
            <a:ext cx="10725150" cy="1325563"/>
          </a:xfrm>
        </p:spPr>
        <p:txBody>
          <a:bodyPr/>
          <a:lstStyle/>
          <a:p>
            <a:r>
              <a:rPr lang="et-EE" b="1" dirty="0">
                <a:solidFill>
                  <a:schemeClr val="accent1"/>
                </a:solidFill>
                <a:latin typeface="Amasis MT Pro Light" panose="02040304050005020304" pitchFamily="18" charset="0"/>
              </a:rPr>
              <a:t>Väljakutsed lähtuvalt hetkeolukorrast </a:t>
            </a:r>
          </a:p>
        </p:txBody>
      </p:sp>
      <p:sp>
        <p:nvSpPr>
          <p:cNvPr id="3" name="Sisu kohatäide 2">
            <a:extLst>
              <a:ext uri="{FF2B5EF4-FFF2-40B4-BE49-F238E27FC236}">
                <a16:creationId xmlns:a16="http://schemas.microsoft.com/office/drawing/2014/main" id="{E213366E-EBDB-DB2A-3ECB-17DB422594B1}"/>
              </a:ext>
            </a:extLst>
          </p:cNvPr>
          <p:cNvSpPr>
            <a:spLocks noGrp="1"/>
          </p:cNvSpPr>
          <p:nvPr>
            <p:ph idx="1"/>
          </p:nvPr>
        </p:nvSpPr>
        <p:spPr/>
        <p:txBody>
          <a:bodyPr/>
          <a:lstStyle/>
          <a:p>
            <a:pPr marL="514350" indent="-514350">
              <a:buFont typeface="+mj-lt"/>
              <a:buAutoNum type="arabicPeriod"/>
            </a:pPr>
            <a:r>
              <a:rPr lang="et-EE" dirty="0">
                <a:latin typeface="Amasis MT Pro Light" panose="02040304050005020304" pitchFamily="18" charset="0"/>
              </a:rPr>
              <a:t>Teenusevajaduse vähenemine </a:t>
            </a:r>
            <a:endParaRPr lang="en-US" dirty="0">
              <a:latin typeface="Amasis MT Pro Light" panose="02040304050005020304" pitchFamily="18" charset="0"/>
            </a:endParaRPr>
          </a:p>
          <a:p>
            <a:pPr marL="514350" indent="-514350">
              <a:buFont typeface="+mj-lt"/>
              <a:buAutoNum type="arabicPeriod"/>
            </a:pPr>
            <a:r>
              <a:rPr lang="et-EE" dirty="0">
                <a:latin typeface="Amasis MT Pro Light" panose="02040304050005020304" pitchFamily="18" charset="0"/>
              </a:rPr>
              <a:t>Koolivõrgu mittevastavus ruumimustrile ja ebatõhus haridustaristu</a:t>
            </a:r>
            <a:endParaRPr lang="en-US" dirty="0">
              <a:latin typeface="Amasis MT Pro Light" panose="02040304050005020304" pitchFamily="18" charset="0"/>
            </a:endParaRPr>
          </a:p>
          <a:p>
            <a:pPr marL="514350" indent="-514350">
              <a:buFont typeface="+mj-lt"/>
              <a:buAutoNum type="arabicPeriod"/>
            </a:pPr>
            <a:r>
              <a:rPr lang="et-EE" dirty="0">
                <a:latin typeface="Amasis MT Pro Light" panose="02040304050005020304" pitchFamily="18" charset="0"/>
              </a:rPr>
              <a:t>Hariduse kvaliteedi tagamise võimekus II ja III kooliastmes </a:t>
            </a:r>
            <a:endParaRPr lang="en-US" dirty="0">
              <a:latin typeface="Amasis MT Pro Light" panose="02040304050005020304" pitchFamily="18" charset="0"/>
            </a:endParaRPr>
          </a:p>
          <a:p>
            <a:pPr marL="514350" indent="-514350">
              <a:buFont typeface="+mj-lt"/>
              <a:buAutoNum type="arabicPeriod"/>
            </a:pPr>
            <a:r>
              <a:rPr lang="et-EE" dirty="0">
                <a:latin typeface="Amasis MT Pro Light" panose="02040304050005020304" pitchFamily="18" charset="0"/>
              </a:rPr>
              <a:t>Õpetajate järelkasvu puudus </a:t>
            </a:r>
            <a:endParaRPr lang="en-US" dirty="0">
              <a:latin typeface="Amasis MT Pro Light" panose="02040304050005020304" pitchFamily="18" charset="0"/>
            </a:endParaRPr>
          </a:p>
          <a:p>
            <a:pPr marL="514350" indent="-514350">
              <a:buFont typeface="+mj-lt"/>
              <a:buAutoNum type="arabicPeriod"/>
            </a:pPr>
            <a:r>
              <a:rPr lang="et-EE" dirty="0">
                <a:latin typeface="Amasis MT Pro Light" panose="02040304050005020304" pitchFamily="18" charset="0"/>
              </a:rPr>
              <a:t>Ebapiisav tugi erivajadusega lastele </a:t>
            </a:r>
            <a:endParaRPr lang="en-US" dirty="0">
              <a:latin typeface="Amasis MT Pro Light" panose="02040304050005020304" pitchFamily="18" charset="0"/>
            </a:endParaRPr>
          </a:p>
          <a:p>
            <a:pPr marL="514350" indent="-514350">
              <a:buFont typeface="+mj-lt"/>
              <a:buAutoNum type="arabicPeriod"/>
            </a:pPr>
            <a:r>
              <a:rPr lang="et-EE" dirty="0">
                <a:latin typeface="Amasis MT Pro Light" panose="02040304050005020304" pitchFamily="18" charset="0"/>
              </a:rPr>
              <a:t>Killustunud juhtimiskorraldus </a:t>
            </a:r>
            <a:endParaRPr lang="en-US" dirty="0">
              <a:latin typeface="Amasis MT Pro Light" panose="02040304050005020304" pitchFamily="18" charset="0"/>
            </a:endParaRPr>
          </a:p>
          <a:p>
            <a:pPr marL="514350" indent="-514350">
              <a:buFont typeface="+mj-lt"/>
              <a:buAutoNum type="arabicPeriod"/>
            </a:pPr>
            <a:r>
              <a:rPr lang="et-EE" dirty="0">
                <a:latin typeface="Amasis MT Pro Light" panose="02040304050005020304" pitchFamily="18" charset="0"/>
              </a:rPr>
              <a:t>Koolivõrgu liigne rahastamisvajadus</a:t>
            </a:r>
          </a:p>
        </p:txBody>
      </p:sp>
      <p:pic>
        <p:nvPicPr>
          <p:cNvPr id="4" name="Pilt 1">
            <a:extLst>
              <a:ext uri="{FF2B5EF4-FFF2-40B4-BE49-F238E27FC236}">
                <a16:creationId xmlns:a16="http://schemas.microsoft.com/office/drawing/2014/main" id="{1D3C9DF7-552A-C609-14F0-E4F5EA01C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294853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15D5865-EDB3-8A05-E65E-2BEC9DB3E579}"/>
              </a:ext>
            </a:extLst>
          </p:cNvPr>
          <p:cNvSpPr>
            <a:spLocks noGrp="1"/>
          </p:cNvSpPr>
          <p:nvPr>
            <p:ph type="title"/>
          </p:nvPr>
        </p:nvSpPr>
        <p:spPr>
          <a:xfrm>
            <a:off x="838200" y="365125"/>
            <a:ext cx="10515600" cy="1025525"/>
          </a:xfrm>
        </p:spPr>
        <p:txBody>
          <a:bodyPr/>
          <a:lstStyle/>
          <a:p>
            <a:pPr algn="ctr"/>
            <a:r>
              <a:rPr lang="en-US" b="1" dirty="0">
                <a:solidFill>
                  <a:schemeClr val="accent1"/>
                </a:solidFill>
                <a:latin typeface="Amasis MT Pro Light" panose="02040304050005020304" pitchFamily="18" charset="0"/>
              </a:rPr>
              <a:t>V</a:t>
            </a:r>
            <a:r>
              <a:rPr lang="et-EE" b="1" dirty="0" err="1">
                <a:solidFill>
                  <a:schemeClr val="accent1"/>
                </a:solidFill>
                <a:latin typeface="Amasis MT Pro Light" panose="02040304050005020304" pitchFamily="18" charset="0"/>
              </a:rPr>
              <a:t>isioon</a:t>
            </a:r>
            <a:r>
              <a:rPr lang="et-EE" b="1" dirty="0">
                <a:solidFill>
                  <a:schemeClr val="accent1"/>
                </a:solidFill>
                <a:latin typeface="Amasis MT Pro Light" panose="02040304050005020304" pitchFamily="18" charset="0"/>
              </a:rPr>
              <a:t> aastaks 2030 </a:t>
            </a:r>
          </a:p>
        </p:txBody>
      </p:sp>
      <p:sp>
        <p:nvSpPr>
          <p:cNvPr id="3" name="Sisu kohatäide 2">
            <a:extLst>
              <a:ext uri="{FF2B5EF4-FFF2-40B4-BE49-F238E27FC236}">
                <a16:creationId xmlns:a16="http://schemas.microsoft.com/office/drawing/2014/main" id="{629311E5-BAD4-1BA5-F748-7654FF02470C}"/>
              </a:ext>
            </a:extLst>
          </p:cNvPr>
          <p:cNvSpPr>
            <a:spLocks noGrp="1"/>
          </p:cNvSpPr>
          <p:nvPr>
            <p:ph idx="1"/>
          </p:nvPr>
        </p:nvSpPr>
        <p:spPr>
          <a:xfrm>
            <a:off x="838200" y="1504950"/>
            <a:ext cx="10515600" cy="4662488"/>
          </a:xfrm>
        </p:spPr>
        <p:txBody>
          <a:bodyPr>
            <a:normAutofit/>
          </a:bodyPr>
          <a:lstStyle/>
          <a:p>
            <a:pPr marL="0" indent="0" algn="ctr">
              <a:buNone/>
            </a:pPr>
            <a:r>
              <a:rPr lang="fi-FI" sz="4400" dirty="0" err="1">
                <a:latin typeface="Amasis MT Pro Light" panose="02040304050005020304" pitchFamily="18" charset="0"/>
              </a:rPr>
              <a:t>Tõrva</a:t>
            </a:r>
            <a:r>
              <a:rPr lang="fi-FI" sz="4400" dirty="0">
                <a:latin typeface="Amasis MT Pro Light" panose="02040304050005020304" pitchFamily="18" charset="0"/>
              </a:rPr>
              <a:t> </a:t>
            </a:r>
            <a:r>
              <a:rPr lang="fi-FI" sz="4400" dirty="0" err="1">
                <a:latin typeface="Amasis MT Pro Light" panose="02040304050005020304" pitchFamily="18" charset="0"/>
              </a:rPr>
              <a:t>vallas</a:t>
            </a:r>
            <a:r>
              <a:rPr lang="fi-FI" sz="4400" dirty="0">
                <a:latin typeface="Amasis MT Pro Light" panose="02040304050005020304" pitchFamily="18" charset="0"/>
              </a:rPr>
              <a:t> on </a:t>
            </a:r>
            <a:r>
              <a:rPr lang="fi-FI" sz="4400" dirty="0" err="1">
                <a:latin typeface="Amasis MT Pro Light" panose="02040304050005020304" pitchFamily="18" charset="0"/>
              </a:rPr>
              <a:t>tänapäevane</a:t>
            </a:r>
            <a:r>
              <a:rPr lang="fi-FI" sz="4400" dirty="0">
                <a:latin typeface="Amasis MT Pro Light" panose="02040304050005020304" pitchFamily="18" charset="0"/>
              </a:rPr>
              <a:t> </a:t>
            </a:r>
            <a:r>
              <a:rPr lang="fi-FI" sz="4400" dirty="0" err="1">
                <a:latin typeface="Amasis MT Pro Light" panose="02040304050005020304" pitchFamily="18" charset="0"/>
              </a:rPr>
              <a:t>haridus</a:t>
            </a:r>
            <a:r>
              <a:rPr lang="fi-FI" sz="4400" dirty="0">
                <a:latin typeface="Amasis MT Pro Light" panose="02040304050005020304" pitchFamily="18" charset="0"/>
              </a:rPr>
              <a:t> </a:t>
            </a:r>
            <a:r>
              <a:rPr lang="fi-FI" sz="4400" dirty="0" err="1">
                <a:latin typeface="Amasis MT Pro Light" panose="02040304050005020304" pitchFamily="18" charset="0"/>
              </a:rPr>
              <a:t>igas</a:t>
            </a:r>
            <a:r>
              <a:rPr lang="fi-FI" sz="4400" dirty="0">
                <a:latin typeface="Amasis MT Pro Light" panose="02040304050005020304" pitchFamily="18" charset="0"/>
              </a:rPr>
              <a:t> </a:t>
            </a:r>
            <a:r>
              <a:rPr lang="fi-FI" sz="4400" dirty="0" err="1">
                <a:latin typeface="Amasis MT Pro Light" panose="02040304050005020304" pitchFamily="18" charset="0"/>
              </a:rPr>
              <a:t>vanuses</a:t>
            </a:r>
            <a:r>
              <a:rPr lang="fi-FI" sz="4400" dirty="0">
                <a:latin typeface="Amasis MT Pro Light" panose="02040304050005020304" pitchFamily="18" charset="0"/>
              </a:rPr>
              <a:t> </a:t>
            </a:r>
            <a:r>
              <a:rPr lang="fi-FI" sz="4400" dirty="0" err="1">
                <a:latin typeface="Amasis MT Pro Light" panose="02040304050005020304" pitchFamily="18" charset="0"/>
              </a:rPr>
              <a:t>õppijale</a:t>
            </a:r>
            <a:r>
              <a:rPr lang="fi-FI" sz="4400" dirty="0">
                <a:latin typeface="Amasis MT Pro Light" panose="02040304050005020304" pitchFamily="18" charset="0"/>
              </a:rPr>
              <a:t>.</a:t>
            </a:r>
          </a:p>
          <a:p>
            <a:pPr marL="0" indent="0" algn="ctr">
              <a:buNone/>
            </a:pPr>
            <a:endParaRPr lang="fi-FI" sz="4400" dirty="0">
              <a:latin typeface="Amasis MT Pro Light" panose="02040304050005020304" pitchFamily="18" charset="0"/>
            </a:endParaRPr>
          </a:p>
          <a:p>
            <a:pPr marL="0" indent="0" algn="ctr">
              <a:buNone/>
            </a:pPr>
            <a:r>
              <a:rPr lang="fi-FI" sz="4400" b="1" dirty="0" err="1">
                <a:solidFill>
                  <a:schemeClr val="tx1">
                    <a:lumMod val="50000"/>
                    <a:lumOff val="50000"/>
                  </a:schemeClr>
                </a:solidFill>
                <a:latin typeface="Amasis MT Pro Light" panose="02040304050005020304" pitchFamily="18" charset="0"/>
              </a:rPr>
              <a:t>Muudatusettepanek</a:t>
            </a:r>
            <a:r>
              <a:rPr lang="fi-FI" sz="4400" b="1" dirty="0">
                <a:solidFill>
                  <a:schemeClr val="tx1">
                    <a:lumMod val="50000"/>
                    <a:lumOff val="50000"/>
                  </a:schemeClr>
                </a:solidFill>
                <a:latin typeface="Amasis MT Pro Light" panose="02040304050005020304" pitchFamily="18" charset="0"/>
              </a:rPr>
              <a:t>: </a:t>
            </a:r>
          </a:p>
          <a:p>
            <a:pPr marL="0" indent="0" algn="ctr">
              <a:buNone/>
            </a:pPr>
            <a:r>
              <a:rPr lang="fi-FI" sz="4400" b="1" dirty="0" err="1">
                <a:solidFill>
                  <a:schemeClr val="tx1">
                    <a:lumMod val="50000"/>
                    <a:lumOff val="50000"/>
                  </a:schemeClr>
                </a:solidFill>
                <a:latin typeface="Amasis MT Pro Light" panose="02040304050005020304" pitchFamily="18" charset="0"/>
              </a:rPr>
              <a:t>Tõrva</a:t>
            </a:r>
            <a:r>
              <a:rPr lang="fi-FI" sz="4400" b="1" dirty="0">
                <a:solidFill>
                  <a:schemeClr val="tx1">
                    <a:lumMod val="50000"/>
                    <a:lumOff val="50000"/>
                  </a:schemeClr>
                </a:solidFill>
                <a:latin typeface="Amasis MT Pro Light" panose="02040304050005020304" pitchFamily="18" charset="0"/>
              </a:rPr>
              <a:t> </a:t>
            </a:r>
            <a:r>
              <a:rPr lang="fi-FI" sz="4400" b="1" dirty="0" err="1">
                <a:solidFill>
                  <a:schemeClr val="tx1">
                    <a:lumMod val="50000"/>
                    <a:lumOff val="50000"/>
                  </a:schemeClr>
                </a:solidFill>
                <a:latin typeface="Amasis MT Pro Light" panose="02040304050005020304" pitchFamily="18" charset="0"/>
              </a:rPr>
              <a:t>vallas</a:t>
            </a:r>
            <a:r>
              <a:rPr lang="fi-FI" sz="4400" b="1" dirty="0">
                <a:solidFill>
                  <a:schemeClr val="tx1">
                    <a:lumMod val="50000"/>
                    <a:lumOff val="50000"/>
                  </a:schemeClr>
                </a:solidFill>
                <a:latin typeface="Amasis MT Pro Light" panose="02040304050005020304" pitchFamily="18" charset="0"/>
              </a:rPr>
              <a:t> on </a:t>
            </a:r>
            <a:r>
              <a:rPr lang="fi-FI" sz="4400" b="1" dirty="0" err="1">
                <a:solidFill>
                  <a:schemeClr val="tx1">
                    <a:lumMod val="50000"/>
                    <a:lumOff val="50000"/>
                  </a:schemeClr>
                </a:solidFill>
                <a:latin typeface="Amasis MT Pro Light" panose="02040304050005020304" pitchFamily="18" charset="0"/>
              </a:rPr>
              <a:t>tänapäevased</a:t>
            </a:r>
            <a:r>
              <a:rPr lang="fi-FI" sz="4400" b="1" dirty="0">
                <a:solidFill>
                  <a:schemeClr val="tx1">
                    <a:lumMod val="50000"/>
                    <a:lumOff val="50000"/>
                  </a:schemeClr>
                </a:solidFill>
                <a:latin typeface="Amasis MT Pro Light" panose="02040304050005020304" pitchFamily="18" charset="0"/>
              </a:rPr>
              <a:t> </a:t>
            </a:r>
            <a:r>
              <a:rPr lang="fi-FI" sz="4400" b="1" dirty="0" err="1">
                <a:solidFill>
                  <a:schemeClr val="tx1">
                    <a:lumMod val="50000"/>
                    <a:lumOff val="50000"/>
                  </a:schemeClr>
                </a:solidFill>
                <a:latin typeface="Amasis MT Pro Light" panose="02040304050005020304" pitchFamily="18" charset="0"/>
              </a:rPr>
              <a:t>arengu</a:t>
            </a:r>
            <a:r>
              <a:rPr lang="fi-FI" sz="4400" b="1" dirty="0">
                <a:solidFill>
                  <a:schemeClr val="tx1">
                    <a:lumMod val="50000"/>
                    <a:lumOff val="50000"/>
                  </a:schemeClr>
                </a:solidFill>
                <a:latin typeface="Amasis MT Pro Light" panose="02040304050005020304" pitchFamily="18" charset="0"/>
              </a:rPr>
              <a:t>- ja </a:t>
            </a:r>
            <a:r>
              <a:rPr lang="fi-FI" sz="4400" b="1" dirty="0" err="1">
                <a:solidFill>
                  <a:schemeClr val="tx1">
                    <a:lumMod val="50000"/>
                    <a:lumOff val="50000"/>
                  </a:schemeClr>
                </a:solidFill>
                <a:latin typeface="Amasis MT Pro Light" panose="02040304050005020304" pitchFamily="18" charset="0"/>
              </a:rPr>
              <a:t>õpivõimalused</a:t>
            </a:r>
            <a:r>
              <a:rPr lang="fi-FI" sz="4400" b="1" dirty="0">
                <a:solidFill>
                  <a:schemeClr val="tx1">
                    <a:lumMod val="50000"/>
                    <a:lumOff val="50000"/>
                  </a:schemeClr>
                </a:solidFill>
                <a:latin typeface="Amasis MT Pro Light" panose="02040304050005020304" pitchFamily="18" charset="0"/>
              </a:rPr>
              <a:t> </a:t>
            </a:r>
            <a:r>
              <a:rPr lang="fi-FI" sz="4400" b="1" dirty="0" err="1">
                <a:solidFill>
                  <a:schemeClr val="tx1">
                    <a:lumMod val="50000"/>
                    <a:lumOff val="50000"/>
                  </a:schemeClr>
                </a:solidFill>
                <a:latin typeface="Amasis MT Pro Light" panose="02040304050005020304" pitchFamily="18" charset="0"/>
              </a:rPr>
              <a:t>igas</a:t>
            </a:r>
            <a:r>
              <a:rPr lang="fi-FI" sz="4400" b="1" dirty="0">
                <a:solidFill>
                  <a:schemeClr val="tx1">
                    <a:lumMod val="50000"/>
                    <a:lumOff val="50000"/>
                  </a:schemeClr>
                </a:solidFill>
                <a:latin typeface="Amasis MT Pro Light" panose="02040304050005020304" pitchFamily="18" charset="0"/>
              </a:rPr>
              <a:t> </a:t>
            </a:r>
            <a:r>
              <a:rPr lang="fi-FI" sz="4400" b="1" dirty="0" err="1">
                <a:solidFill>
                  <a:schemeClr val="tx1">
                    <a:lumMod val="50000"/>
                    <a:lumOff val="50000"/>
                  </a:schemeClr>
                </a:solidFill>
                <a:latin typeface="Amasis MT Pro Light" panose="02040304050005020304" pitchFamily="18" charset="0"/>
              </a:rPr>
              <a:t>vanuses</a:t>
            </a:r>
            <a:r>
              <a:rPr lang="fi-FI" sz="4400" b="1" dirty="0">
                <a:solidFill>
                  <a:schemeClr val="tx1">
                    <a:lumMod val="50000"/>
                    <a:lumOff val="50000"/>
                  </a:schemeClr>
                </a:solidFill>
                <a:latin typeface="Amasis MT Pro Light" panose="02040304050005020304" pitchFamily="18" charset="0"/>
              </a:rPr>
              <a:t> </a:t>
            </a:r>
            <a:r>
              <a:rPr lang="fi-FI" sz="4400" b="1" dirty="0" err="1">
                <a:solidFill>
                  <a:schemeClr val="tx1">
                    <a:lumMod val="50000"/>
                    <a:lumOff val="50000"/>
                  </a:schemeClr>
                </a:solidFill>
                <a:latin typeface="Amasis MT Pro Light" panose="02040304050005020304" pitchFamily="18" charset="0"/>
              </a:rPr>
              <a:t>õppijale</a:t>
            </a:r>
            <a:r>
              <a:rPr lang="fi-FI" sz="4400" b="1" dirty="0">
                <a:solidFill>
                  <a:schemeClr val="tx1">
                    <a:lumMod val="50000"/>
                    <a:lumOff val="50000"/>
                  </a:schemeClr>
                </a:solidFill>
                <a:latin typeface="Amasis MT Pro Light" panose="02040304050005020304" pitchFamily="18" charset="0"/>
              </a:rPr>
              <a:t>.</a:t>
            </a:r>
          </a:p>
          <a:p>
            <a:pPr marL="0" indent="0">
              <a:buNone/>
            </a:pPr>
            <a:endParaRPr lang="et-EE" sz="4000" dirty="0">
              <a:latin typeface="Abadi" panose="020B0604020104020204" pitchFamily="34" charset="0"/>
            </a:endParaRPr>
          </a:p>
        </p:txBody>
      </p:sp>
      <p:pic>
        <p:nvPicPr>
          <p:cNvPr id="4" name="Pilt 1">
            <a:extLst>
              <a:ext uri="{FF2B5EF4-FFF2-40B4-BE49-F238E27FC236}">
                <a16:creationId xmlns:a16="http://schemas.microsoft.com/office/drawing/2014/main" id="{BCFCB81C-A0AD-123A-44D8-3C267A45A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369850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0C64B02-716E-FEFD-749D-BECEF9A14CCD}"/>
              </a:ext>
            </a:extLst>
          </p:cNvPr>
          <p:cNvSpPr>
            <a:spLocks noGrp="1"/>
          </p:cNvSpPr>
          <p:nvPr>
            <p:ph type="title"/>
          </p:nvPr>
        </p:nvSpPr>
        <p:spPr/>
        <p:txBody>
          <a:bodyPr/>
          <a:lstStyle/>
          <a:p>
            <a:r>
              <a:rPr lang="et-EE" b="1" dirty="0">
                <a:solidFill>
                  <a:schemeClr val="accent1"/>
                </a:solidFill>
                <a:latin typeface="Amasis MT Pro Light" panose="02040304050005020304" pitchFamily="18" charset="0"/>
              </a:rPr>
              <a:t>Strateegilised eesmärgid: </a:t>
            </a:r>
          </a:p>
        </p:txBody>
      </p:sp>
      <p:sp>
        <p:nvSpPr>
          <p:cNvPr id="3" name="Sisu kohatäide 2">
            <a:extLst>
              <a:ext uri="{FF2B5EF4-FFF2-40B4-BE49-F238E27FC236}">
                <a16:creationId xmlns:a16="http://schemas.microsoft.com/office/drawing/2014/main" id="{05EB82D5-41B3-BD7C-1897-854A6012B744}"/>
              </a:ext>
            </a:extLst>
          </p:cNvPr>
          <p:cNvSpPr>
            <a:spLocks noGrp="1"/>
          </p:cNvSpPr>
          <p:nvPr>
            <p:ph idx="1"/>
          </p:nvPr>
        </p:nvSpPr>
        <p:spPr>
          <a:xfrm>
            <a:off x="1571624" y="1825625"/>
            <a:ext cx="9782175" cy="4351338"/>
          </a:xfrm>
        </p:spPr>
        <p:txBody>
          <a:bodyPr>
            <a:normAutofit/>
          </a:bodyPr>
          <a:lstStyle/>
          <a:p>
            <a:pPr marL="514350" indent="-514350">
              <a:buFont typeface="+mj-lt"/>
              <a:buAutoNum type="arabicPeriod"/>
            </a:pPr>
            <a:r>
              <a:rPr lang="et-EE" sz="3600" dirty="0">
                <a:latin typeface="Amasis MT Pro Light" panose="02040304050005020304" pitchFamily="18" charset="0"/>
              </a:rPr>
              <a:t>Kvaliteetne haridusjuhtimine ja -korraldus. </a:t>
            </a:r>
            <a:endParaRPr lang="en-US" sz="3600" dirty="0">
              <a:latin typeface="Amasis MT Pro Light" panose="02040304050005020304" pitchFamily="18" charset="0"/>
            </a:endParaRPr>
          </a:p>
          <a:p>
            <a:pPr marL="514350" indent="-514350">
              <a:buFont typeface="+mj-lt"/>
              <a:buAutoNum type="arabicPeriod"/>
            </a:pPr>
            <a:r>
              <a:rPr lang="et-EE" sz="3600" dirty="0">
                <a:latin typeface="Amasis MT Pro Light" panose="02040304050005020304" pitchFamily="18" charset="0"/>
              </a:rPr>
              <a:t>Iga õppija arengut toetav kaasaegne õpikeskkond. </a:t>
            </a:r>
            <a:endParaRPr lang="en-US" sz="3600" dirty="0">
              <a:latin typeface="Amasis MT Pro Light" panose="02040304050005020304" pitchFamily="18" charset="0"/>
            </a:endParaRPr>
          </a:p>
          <a:p>
            <a:pPr marL="514350" indent="-514350">
              <a:buFont typeface="+mj-lt"/>
              <a:buAutoNum type="arabicPeriod"/>
            </a:pPr>
            <a:r>
              <a:rPr lang="et-EE" sz="3600" dirty="0">
                <a:latin typeface="Amasis MT Pro Light" panose="02040304050005020304" pitchFamily="18" charset="0"/>
              </a:rPr>
              <a:t>Eneseteostust ja omaalgatust toetav noorsootöö.</a:t>
            </a:r>
          </a:p>
        </p:txBody>
      </p:sp>
      <p:pic>
        <p:nvPicPr>
          <p:cNvPr id="4" name="Pilt 1">
            <a:extLst>
              <a:ext uri="{FF2B5EF4-FFF2-40B4-BE49-F238E27FC236}">
                <a16:creationId xmlns:a16="http://schemas.microsoft.com/office/drawing/2014/main" id="{0BDE2C40-6D4F-21D2-3CEB-830822287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188254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10CF3624-2AE0-CF9B-95BC-CB661A8810EB}"/>
              </a:ext>
            </a:extLst>
          </p:cNvPr>
          <p:cNvPicPr>
            <a:picLocks noChangeAspect="1"/>
          </p:cNvPicPr>
          <p:nvPr/>
        </p:nvPicPr>
        <p:blipFill>
          <a:blip r:embed="rId2"/>
          <a:stretch>
            <a:fillRect/>
          </a:stretch>
        </p:blipFill>
        <p:spPr>
          <a:xfrm>
            <a:off x="-67111" y="1206315"/>
            <a:ext cx="12192000" cy="5575610"/>
          </a:xfrm>
          <a:prstGeom prst="rect">
            <a:avLst/>
          </a:prstGeom>
        </p:spPr>
      </p:pic>
      <p:pic>
        <p:nvPicPr>
          <p:cNvPr id="2" name="Pilt 1">
            <a:extLst>
              <a:ext uri="{FF2B5EF4-FFF2-40B4-BE49-F238E27FC236}">
                <a16:creationId xmlns:a16="http://schemas.microsoft.com/office/drawing/2014/main" id="{C4FE29A4-A007-7B9D-9C35-8F6080C7D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871200" y="76075"/>
            <a:ext cx="1168364" cy="1388334"/>
          </a:xfrm>
          <a:prstGeom prst="rect">
            <a:avLst/>
          </a:prstGeom>
          <a:noFill/>
        </p:spPr>
      </p:pic>
    </p:spTree>
    <p:extLst>
      <p:ext uri="{BB962C8B-B14F-4D97-AF65-F5344CB8AC3E}">
        <p14:creationId xmlns:p14="http://schemas.microsoft.com/office/powerpoint/2010/main" val="2867825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2E6E5547-0087-B1D9-109F-41C41484D49C}"/>
              </a:ext>
            </a:extLst>
          </p:cNvPr>
          <p:cNvPicPr>
            <a:picLocks noChangeAspect="1"/>
          </p:cNvPicPr>
          <p:nvPr/>
        </p:nvPicPr>
        <p:blipFill>
          <a:blip r:embed="rId2"/>
          <a:stretch>
            <a:fillRect/>
          </a:stretch>
        </p:blipFill>
        <p:spPr>
          <a:xfrm>
            <a:off x="1352550" y="0"/>
            <a:ext cx="8696325" cy="2298823"/>
          </a:xfrm>
          <a:prstGeom prst="rect">
            <a:avLst/>
          </a:prstGeom>
        </p:spPr>
      </p:pic>
      <p:pic>
        <p:nvPicPr>
          <p:cNvPr id="5" name="Pilt 4">
            <a:extLst>
              <a:ext uri="{FF2B5EF4-FFF2-40B4-BE49-F238E27FC236}">
                <a16:creationId xmlns:a16="http://schemas.microsoft.com/office/drawing/2014/main" id="{62EA23DD-C8B3-AE9F-3E4B-A44DD647133D}"/>
              </a:ext>
            </a:extLst>
          </p:cNvPr>
          <p:cNvPicPr>
            <a:picLocks noChangeAspect="1"/>
          </p:cNvPicPr>
          <p:nvPr/>
        </p:nvPicPr>
        <p:blipFill>
          <a:blip r:embed="rId3"/>
          <a:stretch>
            <a:fillRect/>
          </a:stretch>
        </p:blipFill>
        <p:spPr>
          <a:xfrm>
            <a:off x="1352550" y="2298823"/>
            <a:ext cx="8773835" cy="4587626"/>
          </a:xfrm>
          <a:prstGeom prst="rect">
            <a:avLst/>
          </a:prstGeom>
        </p:spPr>
      </p:pic>
      <p:pic>
        <p:nvPicPr>
          <p:cNvPr id="2" name="Pilt 1">
            <a:extLst>
              <a:ext uri="{FF2B5EF4-FFF2-40B4-BE49-F238E27FC236}">
                <a16:creationId xmlns:a16="http://schemas.microsoft.com/office/drawing/2014/main" id="{F81B53B8-17ED-8680-FF55-64954FB32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13073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D9353318-A19D-9249-2638-B51059F48EF7}"/>
              </a:ext>
            </a:extLst>
          </p:cNvPr>
          <p:cNvPicPr>
            <a:picLocks noChangeAspect="1"/>
          </p:cNvPicPr>
          <p:nvPr/>
        </p:nvPicPr>
        <p:blipFill>
          <a:blip r:embed="rId2"/>
          <a:stretch>
            <a:fillRect/>
          </a:stretch>
        </p:blipFill>
        <p:spPr>
          <a:xfrm>
            <a:off x="1456233" y="0"/>
            <a:ext cx="9211767" cy="6807917"/>
          </a:xfrm>
          <a:prstGeom prst="rect">
            <a:avLst/>
          </a:prstGeom>
        </p:spPr>
      </p:pic>
      <p:pic>
        <p:nvPicPr>
          <p:cNvPr id="2" name="Pilt 1">
            <a:extLst>
              <a:ext uri="{FF2B5EF4-FFF2-40B4-BE49-F238E27FC236}">
                <a16:creationId xmlns:a16="http://schemas.microsoft.com/office/drawing/2014/main" id="{D562A95C-4F50-DA73-0A80-3FC036A7C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0" y="151216"/>
            <a:ext cx="1168364" cy="1388334"/>
          </a:xfrm>
          <a:prstGeom prst="rect">
            <a:avLst/>
          </a:prstGeom>
          <a:noFill/>
        </p:spPr>
      </p:pic>
    </p:spTree>
    <p:extLst>
      <p:ext uri="{BB962C8B-B14F-4D97-AF65-F5344CB8AC3E}">
        <p14:creationId xmlns:p14="http://schemas.microsoft.com/office/powerpoint/2010/main" val="322918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6E28ED6E-67BB-6641-85D3-E48AF01ABAE4}"/>
              </a:ext>
            </a:extLst>
          </p:cNvPr>
          <p:cNvPicPr>
            <a:picLocks noChangeAspect="1"/>
          </p:cNvPicPr>
          <p:nvPr/>
        </p:nvPicPr>
        <p:blipFill>
          <a:blip r:embed="rId2"/>
          <a:stretch>
            <a:fillRect/>
          </a:stretch>
        </p:blipFill>
        <p:spPr>
          <a:xfrm>
            <a:off x="229416" y="1446536"/>
            <a:ext cx="11962584" cy="4986338"/>
          </a:xfrm>
          <a:prstGeom prst="rect">
            <a:avLst/>
          </a:prstGeom>
        </p:spPr>
      </p:pic>
      <p:pic>
        <p:nvPicPr>
          <p:cNvPr id="2" name="Pilt 1">
            <a:extLst>
              <a:ext uri="{FF2B5EF4-FFF2-40B4-BE49-F238E27FC236}">
                <a16:creationId xmlns:a16="http://schemas.microsoft.com/office/drawing/2014/main" id="{F9FC1D9E-EEF9-6033-08BA-33BE09264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091326" y="169877"/>
            <a:ext cx="1168364" cy="1388334"/>
          </a:xfrm>
          <a:prstGeom prst="rect">
            <a:avLst/>
          </a:prstGeom>
          <a:noFill/>
        </p:spPr>
      </p:pic>
    </p:spTree>
    <p:extLst>
      <p:ext uri="{BB962C8B-B14F-4D97-AF65-F5344CB8AC3E}">
        <p14:creationId xmlns:p14="http://schemas.microsoft.com/office/powerpoint/2010/main" val="1085524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5ED55FCF-B6DF-39EB-46F7-3606BCCCC38D}"/>
              </a:ext>
            </a:extLst>
          </p:cNvPr>
          <p:cNvPicPr>
            <a:picLocks noChangeAspect="1"/>
          </p:cNvPicPr>
          <p:nvPr/>
        </p:nvPicPr>
        <p:blipFill>
          <a:blip r:embed="rId2"/>
          <a:stretch>
            <a:fillRect/>
          </a:stretch>
        </p:blipFill>
        <p:spPr>
          <a:xfrm>
            <a:off x="1900237" y="35124"/>
            <a:ext cx="7929563" cy="6822876"/>
          </a:xfrm>
          <a:prstGeom prst="rect">
            <a:avLst/>
          </a:prstGeom>
        </p:spPr>
      </p:pic>
      <p:pic>
        <p:nvPicPr>
          <p:cNvPr id="2" name="Pilt 1">
            <a:extLst>
              <a:ext uri="{FF2B5EF4-FFF2-40B4-BE49-F238E27FC236}">
                <a16:creationId xmlns:a16="http://schemas.microsoft.com/office/drawing/2014/main" id="{E4EFBD6A-2AE8-2C4A-ACC8-70CAC3765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218896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3540B65F-AF5B-19E4-722C-17038CFBDDBC}"/>
              </a:ext>
            </a:extLst>
          </p:cNvPr>
          <p:cNvPicPr>
            <a:picLocks noChangeAspect="1"/>
          </p:cNvPicPr>
          <p:nvPr/>
        </p:nvPicPr>
        <p:blipFill>
          <a:blip r:embed="rId2"/>
          <a:stretch>
            <a:fillRect/>
          </a:stretch>
        </p:blipFill>
        <p:spPr>
          <a:xfrm>
            <a:off x="309562" y="1113841"/>
            <a:ext cx="11572875" cy="5384291"/>
          </a:xfrm>
          <a:prstGeom prst="rect">
            <a:avLst/>
          </a:prstGeom>
        </p:spPr>
      </p:pic>
      <p:pic>
        <p:nvPicPr>
          <p:cNvPr id="2" name="Pilt 1">
            <a:extLst>
              <a:ext uri="{FF2B5EF4-FFF2-40B4-BE49-F238E27FC236}">
                <a16:creationId xmlns:a16="http://schemas.microsoft.com/office/drawing/2014/main" id="{6708F299-C360-2060-0317-7CC8E0C0D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92542" y="123224"/>
            <a:ext cx="1168364" cy="1388334"/>
          </a:xfrm>
          <a:prstGeom prst="rect">
            <a:avLst/>
          </a:prstGeom>
          <a:noFill/>
        </p:spPr>
      </p:pic>
    </p:spTree>
    <p:extLst>
      <p:ext uri="{BB962C8B-B14F-4D97-AF65-F5344CB8AC3E}">
        <p14:creationId xmlns:p14="http://schemas.microsoft.com/office/powerpoint/2010/main" val="189287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EA98F75-84E9-ABB1-508B-52BD0DE01C26}"/>
              </a:ext>
            </a:extLst>
          </p:cNvPr>
          <p:cNvSpPr>
            <a:spLocks noGrp="1"/>
          </p:cNvSpPr>
          <p:nvPr>
            <p:ph type="title"/>
          </p:nvPr>
        </p:nvSpPr>
        <p:spPr>
          <a:xfrm>
            <a:off x="285750" y="134937"/>
            <a:ext cx="10515600" cy="1325563"/>
          </a:xfrm>
        </p:spPr>
        <p:txBody>
          <a:bodyPr/>
          <a:lstStyle/>
          <a:p>
            <a:r>
              <a:rPr lang="et-EE" b="1" dirty="0">
                <a:solidFill>
                  <a:schemeClr val="accent1"/>
                </a:solidFill>
                <a:latin typeface="Amasis MT Pro Light" panose="02040304050005020304" pitchFamily="18" charset="0"/>
              </a:rPr>
              <a:t>Mõõdikud: </a:t>
            </a:r>
          </a:p>
        </p:txBody>
      </p:sp>
      <p:sp>
        <p:nvSpPr>
          <p:cNvPr id="3" name="Sisu kohatäide 2">
            <a:extLst>
              <a:ext uri="{FF2B5EF4-FFF2-40B4-BE49-F238E27FC236}">
                <a16:creationId xmlns:a16="http://schemas.microsoft.com/office/drawing/2014/main" id="{35CC2248-92C0-90EA-26A8-525900FD644F}"/>
              </a:ext>
            </a:extLst>
          </p:cNvPr>
          <p:cNvSpPr>
            <a:spLocks noGrp="1"/>
          </p:cNvSpPr>
          <p:nvPr>
            <p:ph idx="1"/>
          </p:nvPr>
        </p:nvSpPr>
        <p:spPr>
          <a:xfrm>
            <a:off x="1562100" y="1171575"/>
            <a:ext cx="10210800" cy="5321300"/>
          </a:xfrm>
        </p:spPr>
        <p:txBody>
          <a:bodyPr>
            <a:normAutofit/>
          </a:bodyPr>
          <a:lstStyle/>
          <a:p>
            <a:r>
              <a:rPr lang="et-EE" dirty="0">
                <a:latin typeface="Amasis MT Pro Light" panose="02040304050005020304" pitchFamily="18" charset="0"/>
              </a:rPr>
              <a:t>Kvalifitseeritud õpetajate osakaal õpetajate arvust: kasvanud </a:t>
            </a:r>
            <a:endParaRPr lang="en-US" dirty="0">
              <a:latin typeface="Amasis MT Pro Light" panose="02040304050005020304" pitchFamily="18" charset="0"/>
            </a:endParaRPr>
          </a:p>
          <a:p>
            <a:r>
              <a:rPr lang="et-EE" dirty="0">
                <a:latin typeface="Amasis MT Pro Light" panose="02040304050005020304" pitchFamily="18" charset="0"/>
              </a:rPr>
              <a:t>Põhikooli lõpetajate edasiõppimine: kasvanud </a:t>
            </a:r>
            <a:endParaRPr lang="en-US" dirty="0">
              <a:latin typeface="Amasis MT Pro Light" panose="02040304050005020304" pitchFamily="18" charset="0"/>
            </a:endParaRPr>
          </a:p>
          <a:p>
            <a:r>
              <a:rPr lang="en-US" dirty="0">
                <a:latin typeface="Amasis MT Pro Light" panose="02040304050005020304" pitchFamily="18" charset="0"/>
              </a:rPr>
              <a:t>Õ</a:t>
            </a:r>
            <a:r>
              <a:rPr lang="et-EE" dirty="0" err="1">
                <a:latin typeface="Amasis MT Pro Light" panose="02040304050005020304" pitchFamily="18" charset="0"/>
              </a:rPr>
              <a:t>ppijate</a:t>
            </a:r>
            <a:r>
              <a:rPr lang="et-EE" dirty="0">
                <a:latin typeface="Amasis MT Pro Light" panose="02040304050005020304" pitchFamily="18" charset="0"/>
              </a:rPr>
              <a:t> rahuolu haridusasutusega: kasvanud </a:t>
            </a:r>
            <a:endParaRPr lang="en-US" dirty="0">
              <a:latin typeface="Amasis MT Pro Light" panose="02040304050005020304" pitchFamily="18" charset="0"/>
            </a:endParaRPr>
          </a:p>
          <a:p>
            <a:r>
              <a:rPr lang="et-EE" dirty="0">
                <a:latin typeface="Amasis MT Pro Light" panose="02040304050005020304" pitchFamily="18" charset="0"/>
              </a:rPr>
              <a:t>Lapsevanemate rahuolu haridusasutusega: kasvanud </a:t>
            </a:r>
            <a:endParaRPr lang="en-US" dirty="0">
              <a:latin typeface="Amasis MT Pro Light" panose="02040304050005020304" pitchFamily="18" charset="0"/>
            </a:endParaRPr>
          </a:p>
          <a:p>
            <a:r>
              <a:rPr lang="et-EE" dirty="0">
                <a:latin typeface="Amasis MT Pro Light" panose="02040304050005020304" pitchFamily="18" charset="0"/>
              </a:rPr>
              <a:t>Osalusaktiivsus huvitegevuses ja noorsootöös: kasvanud </a:t>
            </a:r>
            <a:endParaRPr lang="en-US" dirty="0">
              <a:latin typeface="Amasis MT Pro Light" panose="02040304050005020304" pitchFamily="18" charset="0"/>
            </a:endParaRPr>
          </a:p>
          <a:p>
            <a:r>
              <a:rPr lang="et-EE" dirty="0">
                <a:latin typeface="Amasis MT Pro Light" panose="02040304050005020304" pitchFamily="18" charset="0"/>
              </a:rPr>
              <a:t>Kiusamist mitte kogenud õppijate osakaal: </a:t>
            </a:r>
            <a:r>
              <a:rPr lang="en-US" dirty="0" err="1">
                <a:latin typeface="Amasis MT Pro Light" panose="02040304050005020304" pitchFamily="18" charset="0"/>
              </a:rPr>
              <a:t>kasvanud</a:t>
            </a:r>
            <a:r>
              <a:rPr lang="et-EE" dirty="0">
                <a:latin typeface="Amasis MT Pro Light" panose="02040304050005020304" pitchFamily="18" charset="0"/>
              </a:rPr>
              <a:t> </a:t>
            </a:r>
            <a:endParaRPr lang="en-US" dirty="0">
              <a:latin typeface="Amasis MT Pro Light" panose="02040304050005020304" pitchFamily="18" charset="0"/>
            </a:endParaRPr>
          </a:p>
          <a:p>
            <a:r>
              <a:rPr lang="et-EE" dirty="0">
                <a:latin typeface="Amasis MT Pro Light" panose="02040304050005020304" pitchFamily="18" charset="0"/>
              </a:rPr>
              <a:t>Digilahenduste kasutamine õppetöös ja noorsootöös: kasvanud </a:t>
            </a:r>
            <a:endParaRPr lang="en-US" dirty="0">
              <a:latin typeface="Amasis MT Pro Light" panose="02040304050005020304" pitchFamily="18" charset="0"/>
            </a:endParaRPr>
          </a:p>
          <a:p>
            <a:r>
              <a:rPr lang="et-EE" dirty="0">
                <a:latin typeface="Amasis MT Pro Light" panose="02040304050005020304" pitchFamily="18" charset="0"/>
              </a:rPr>
              <a:t>Noorsootöös osalevate noorte rahulolu noorsootööga: kasvanud </a:t>
            </a:r>
            <a:endParaRPr lang="en-US" dirty="0">
              <a:latin typeface="Amasis MT Pro Light" panose="02040304050005020304" pitchFamily="18" charset="0"/>
            </a:endParaRPr>
          </a:p>
          <a:p>
            <a:r>
              <a:rPr lang="et-EE" dirty="0">
                <a:latin typeface="Amasis MT Pro Light" panose="02040304050005020304" pitchFamily="18" charset="0"/>
              </a:rPr>
              <a:t>Omaalgatusfondist taotlevate noorte ja projektide arv: kasvanud </a:t>
            </a:r>
            <a:endParaRPr lang="en-US" dirty="0">
              <a:latin typeface="Amasis MT Pro Light" panose="02040304050005020304" pitchFamily="18" charset="0"/>
            </a:endParaRPr>
          </a:p>
          <a:p>
            <a:r>
              <a:rPr lang="et-EE" dirty="0">
                <a:latin typeface="Amasis MT Pro Light" panose="02040304050005020304" pitchFamily="18" charset="0"/>
              </a:rPr>
              <a:t>Mini- ja õpilasfirmade arv: kasvanud</a:t>
            </a:r>
          </a:p>
        </p:txBody>
      </p:sp>
      <p:pic>
        <p:nvPicPr>
          <p:cNvPr id="4" name="Pilt 1">
            <a:extLst>
              <a:ext uri="{FF2B5EF4-FFF2-40B4-BE49-F238E27FC236}">
                <a16:creationId xmlns:a16="http://schemas.microsoft.com/office/drawing/2014/main" id="{FDD04215-4A8B-E24D-347D-15DB2900D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35732" y="134937"/>
            <a:ext cx="1168364" cy="1388334"/>
          </a:xfrm>
          <a:prstGeom prst="rect">
            <a:avLst/>
          </a:prstGeom>
          <a:noFill/>
        </p:spPr>
      </p:pic>
    </p:spTree>
    <p:extLst>
      <p:ext uri="{BB962C8B-B14F-4D97-AF65-F5344CB8AC3E}">
        <p14:creationId xmlns:p14="http://schemas.microsoft.com/office/powerpoint/2010/main" val="66954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1E92-6BFC-7BEA-A041-41E015345E6B}"/>
              </a:ext>
            </a:extLst>
          </p:cNvPr>
          <p:cNvSpPr>
            <a:spLocks noGrp="1"/>
          </p:cNvSpPr>
          <p:nvPr>
            <p:ph type="title"/>
          </p:nvPr>
        </p:nvSpPr>
        <p:spPr/>
        <p:txBody>
          <a:bodyPr/>
          <a:lstStyle/>
          <a:p>
            <a:r>
              <a:rPr lang="en-US" b="1" dirty="0" err="1">
                <a:latin typeface="Amasis MT Pro Light" panose="02040304050005020304" pitchFamily="18" charset="0"/>
              </a:rPr>
              <a:t>Protsessi</a:t>
            </a:r>
            <a:r>
              <a:rPr lang="en-US" b="1" dirty="0">
                <a:latin typeface="Amasis MT Pro Light" panose="02040304050005020304" pitchFamily="18" charset="0"/>
              </a:rPr>
              <a:t> </a:t>
            </a:r>
            <a:r>
              <a:rPr lang="en-US" b="1" dirty="0" err="1">
                <a:latin typeface="Amasis MT Pro Light" panose="02040304050005020304" pitchFamily="18" charset="0"/>
              </a:rPr>
              <a:t>kirjeldus</a:t>
            </a:r>
            <a:endParaRPr lang="et-EE" b="1" dirty="0">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891529FE-09D1-BA29-EBBB-DCDA4C672CC8}"/>
              </a:ext>
            </a:extLst>
          </p:cNvPr>
          <p:cNvSpPr>
            <a:spLocks noGrp="1"/>
          </p:cNvSpPr>
          <p:nvPr>
            <p:ph idx="1"/>
          </p:nvPr>
        </p:nvSpPr>
        <p:spPr>
          <a:xfrm>
            <a:off x="838200" y="1567542"/>
            <a:ext cx="10515600" cy="4988103"/>
          </a:xfrm>
        </p:spPr>
        <p:txBody>
          <a:bodyPr/>
          <a:lstStyle/>
          <a:p>
            <a:r>
              <a:rPr lang="en-US" dirty="0">
                <a:latin typeface="Amasis MT Pro Light" panose="02040304050005020304" pitchFamily="18" charset="0"/>
              </a:rPr>
              <a:t>2022 </a:t>
            </a:r>
            <a:r>
              <a:rPr lang="en-US" dirty="0" err="1">
                <a:latin typeface="Amasis MT Pro Light" panose="02040304050005020304" pitchFamily="18" charset="0"/>
              </a:rPr>
              <a:t>jätkasime</a:t>
            </a:r>
            <a:r>
              <a:rPr lang="en-US" dirty="0">
                <a:latin typeface="Amasis MT Pro Light" panose="02040304050005020304" pitchFamily="18" charset="0"/>
              </a:rPr>
              <a:t> </a:t>
            </a:r>
            <a:r>
              <a:rPr lang="en-US" dirty="0" err="1">
                <a:latin typeface="Amasis MT Pro Light" panose="02040304050005020304" pitchFamily="18" charset="0"/>
              </a:rPr>
              <a:t>arengukava</a:t>
            </a:r>
            <a:r>
              <a:rPr lang="en-US" dirty="0">
                <a:latin typeface="Amasis MT Pro Light" panose="02040304050005020304" pitchFamily="18" charset="0"/>
              </a:rPr>
              <a:t> </a:t>
            </a:r>
            <a:r>
              <a:rPr lang="en-US" dirty="0" err="1">
                <a:latin typeface="Amasis MT Pro Light" panose="02040304050005020304" pitchFamily="18" charset="0"/>
              </a:rPr>
              <a:t>koostamisega</a:t>
            </a:r>
            <a:endParaRPr lang="en-US" dirty="0">
              <a:latin typeface="Amasis MT Pro Light" panose="02040304050005020304" pitchFamily="18" charset="0"/>
            </a:endParaRPr>
          </a:p>
          <a:p>
            <a:pPr lvl="1"/>
            <a:r>
              <a:rPr lang="en-US" sz="2000" b="1" dirty="0" err="1">
                <a:latin typeface="Amasis MT Pro Light" panose="02040304050005020304" pitchFamily="18" charset="0"/>
              </a:rPr>
              <a:t>Kaasasime</a:t>
            </a:r>
            <a:r>
              <a:rPr lang="en-US" sz="2000" b="1" dirty="0">
                <a:latin typeface="Amasis MT Pro Light" panose="02040304050005020304" pitchFamily="18" charset="0"/>
              </a:rPr>
              <a:t> </a:t>
            </a:r>
            <a:r>
              <a:rPr lang="en-US" sz="2000" b="1" dirty="0" err="1">
                <a:latin typeface="Amasis MT Pro Light" panose="02040304050005020304" pitchFamily="18" charset="0"/>
              </a:rPr>
              <a:t>väliseksperdid</a:t>
            </a:r>
            <a:r>
              <a:rPr lang="en-US" sz="2000" b="1" dirty="0">
                <a:latin typeface="Amasis MT Pro Light" panose="02040304050005020304" pitchFamily="18" charset="0"/>
              </a:rPr>
              <a:t> </a:t>
            </a:r>
            <a:r>
              <a:rPr lang="en-US" sz="2000" dirty="0">
                <a:latin typeface="Amasis MT Pro Light" panose="02040304050005020304" pitchFamily="18" charset="0"/>
              </a:rPr>
              <a:t>Cumulus Consulting OÜ-</a:t>
            </a:r>
            <a:r>
              <a:rPr lang="en-US" sz="2000" dirty="0" err="1">
                <a:latin typeface="Amasis MT Pro Light" panose="02040304050005020304" pitchFamily="18" charset="0"/>
              </a:rPr>
              <a:t>st</a:t>
            </a:r>
            <a:r>
              <a:rPr lang="en-US" sz="2000" dirty="0">
                <a:latin typeface="Amasis MT Pro Light" panose="02040304050005020304" pitchFamily="18" charset="0"/>
              </a:rPr>
              <a:t> Mihkel Laan, </a:t>
            </a:r>
            <a:r>
              <a:rPr lang="en-US" sz="2000" dirty="0" err="1">
                <a:latin typeface="Amasis MT Pro Light" panose="02040304050005020304" pitchFamily="18" charset="0"/>
              </a:rPr>
              <a:t>haridusekspert</a:t>
            </a:r>
            <a:r>
              <a:rPr lang="en-US" sz="2000" dirty="0">
                <a:latin typeface="Amasis MT Pro Light" panose="02040304050005020304" pitchFamily="18" charset="0"/>
              </a:rPr>
              <a:t> Urmo Reitav ja </a:t>
            </a:r>
            <a:r>
              <a:rPr lang="et-EE" sz="2000" dirty="0">
                <a:effectLst/>
                <a:latin typeface="Amasis MT Pro Light" panose="02040304050005020304" pitchFamily="18" charset="0"/>
                <a:ea typeface="Times New Roman" panose="02020603050405020304" pitchFamily="18" charset="0"/>
                <a:cs typeface="Times New Roman" panose="02020603050405020304" pitchFamily="18" charset="0"/>
              </a:rPr>
              <a:t>Haridus- ja teadusministeeriumi kohalike omavalitsuste koostöö ja koolivõrgu nõunik Piret Sapp</a:t>
            </a:r>
            <a:r>
              <a:rPr lang="en-US" sz="2000" dirty="0">
                <a:effectLst/>
                <a:latin typeface="Amasis MT Pro Light" panose="02040304050005020304" pitchFamily="18" charset="0"/>
                <a:ea typeface="Times New Roman" panose="02020603050405020304" pitchFamily="18" charset="0"/>
                <a:cs typeface="Times New Roman" panose="02020603050405020304" pitchFamily="18" charset="0"/>
              </a:rPr>
              <a:t>;</a:t>
            </a:r>
          </a:p>
          <a:p>
            <a:pPr lvl="1"/>
            <a:r>
              <a:rPr lang="en-US" sz="2000" b="1" dirty="0" err="1">
                <a:latin typeface="Amasis MT Pro Light" panose="02040304050005020304" pitchFamily="18" charset="0"/>
              </a:rPr>
              <a:t>Kohtumine</a:t>
            </a:r>
            <a:r>
              <a:rPr lang="en-US" sz="2000" b="1" dirty="0">
                <a:latin typeface="Amasis MT Pro Light" panose="02040304050005020304" pitchFamily="18" charset="0"/>
              </a:rPr>
              <a:t> 03.2022- </a:t>
            </a:r>
            <a:r>
              <a:rPr lang="en-US" sz="2000" dirty="0" err="1">
                <a:effectLst/>
                <a:latin typeface="Amasis MT Pro Light" panose="02040304050005020304" pitchFamily="18" charset="0"/>
                <a:ea typeface="Times New Roman" panose="02020603050405020304" pitchFamily="18" charset="0"/>
                <a:cs typeface="Times New Roman" panose="02020603050405020304" pitchFamily="18" charset="0"/>
              </a:rPr>
              <a:t>Ül</a:t>
            </a:r>
            <a:r>
              <a:rPr lang="et-EE" sz="2000" dirty="0">
                <a:effectLst/>
                <a:latin typeface="Amasis MT Pro Light" panose="02040304050005020304" pitchFamily="18" charset="0"/>
                <a:ea typeface="Times New Roman" panose="02020603050405020304" pitchFamily="18" charset="0"/>
                <a:cs typeface="Times New Roman" panose="02020603050405020304" pitchFamily="18" charset="0"/>
              </a:rPr>
              <a:t>evaa</a:t>
            </a:r>
            <a:r>
              <a:rPr lang="en-US" sz="2000" dirty="0">
                <a:effectLst/>
                <a:latin typeface="Amasis MT Pro Light" panose="02040304050005020304" pitchFamily="18" charset="0"/>
                <a:ea typeface="Times New Roman" panose="02020603050405020304" pitchFamily="18" charset="0"/>
                <a:cs typeface="Times New Roman" panose="02020603050405020304" pitchFamily="18" charset="0"/>
              </a:rPr>
              <a:t>d</a:t>
            </a:r>
            <a:r>
              <a:rPr lang="et-EE" sz="2000" dirty="0">
                <a:effectLst/>
                <a:latin typeface="Amasis MT Pro Light" panose="02040304050005020304" pitchFamily="18" charset="0"/>
                <a:ea typeface="Times New Roman" panose="02020603050405020304" pitchFamily="18" charset="0"/>
                <a:cs typeface="Times New Roman" panose="02020603050405020304" pitchFamily="18" charset="0"/>
              </a:rPr>
              <a:t>e riiklikest arengutest haridusmaastikul ja rahvastikuarengutest Tõrva vallas</a:t>
            </a:r>
            <a:r>
              <a:rPr lang="en-US" sz="2000" dirty="0">
                <a:effectLst/>
                <a:latin typeface="Amasis MT Pro Light" panose="02040304050005020304" pitchFamily="18" charset="0"/>
                <a:ea typeface="Times New Roman" panose="02020603050405020304" pitchFamily="18" charset="0"/>
                <a:cs typeface="Times New Roman" panose="02020603050405020304" pitchFamily="18" charset="0"/>
              </a:rPr>
              <a:t>;</a:t>
            </a:r>
          </a:p>
          <a:p>
            <a:pPr lvl="1"/>
            <a:r>
              <a:rPr lang="en-US" sz="2000" b="1" dirty="0" err="1">
                <a:latin typeface="Amasis MT Pro Light" panose="02040304050005020304" pitchFamily="18" charset="0"/>
                <a:ea typeface="Times New Roman" panose="02020603050405020304" pitchFamily="18" charset="0"/>
                <a:cs typeface="Times New Roman" panose="02020603050405020304" pitchFamily="18" charset="0"/>
              </a:rPr>
              <a:t>Kohtumine</a:t>
            </a:r>
            <a:r>
              <a:rPr lang="en-US" sz="2000" b="1" dirty="0">
                <a:latin typeface="Amasis MT Pro Light" panose="02040304050005020304" pitchFamily="18" charset="0"/>
                <a:ea typeface="Times New Roman" panose="02020603050405020304" pitchFamily="18" charset="0"/>
                <a:cs typeface="Times New Roman" panose="02020603050405020304" pitchFamily="18" charset="0"/>
              </a:rPr>
              <a:t> 05.2022- </a:t>
            </a:r>
            <a:r>
              <a:rPr lang="et-EE" sz="2000" dirty="0">
                <a:effectLst/>
                <a:latin typeface="Amasis MT Pro Light" panose="02040304050005020304" pitchFamily="18" charset="0"/>
                <a:ea typeface="Times New Roman" panose="02020603050405020304" pitchFamily="18" charset="0"/>
                <a:cs typeface="Times New Roman" panose="02020603050405020304" pitchFamily="18" charset="0"/>
              </a:rPr>
              <a:t>keskenduti valdkonna sisulistele küsimustele, kus mõtestati õppimise, juhtimise, elukestva õppe, huvihariduse ja noorsootöö teemadel ning pakuti välja konkreetseid tegevusi</a:t>
            </a:r>
            <a:r>
              <a:rPr lang="en-US" sz="2000" dirty="0">
                <a:effectLst/>
                <a:latin typeface="Amasis MT Pro Light" panose="02040304050005020304" pitchFamily="18" charset="0"/>
                <a:ea typeface="Times New Roman" panose="02020603050405020304" pitchFamily="18" charset="0"/>
                <a:cs typeface="Times New Roman" panose="02020603050405020304" pitchFamily="18" charset="0"/>
              </a:rPr>
              <a:t>;</a:t>
            </a:r>
          </a:p>
          <a:p>
            <a:pPr lvl="1"/>
            <a:r>
              <a:rPr lang="en-US" sz="2000" b="1" dirty="0" err="1">
                <a:latin typeface="Amasis MT Pro Light" panose="02040304050005020304" pitchFamily="18" charset="0"/>
                <a:ea typeface="Times New Roman" panose="02020603050405020304" pitchFamily="18" charset="0"/>
                <a:cs typeface="Times New Roman" panose="02020603050405020304" pitchFamily="18" charset="0"/>
              </a:rPr>
              <a:t>Lisaks</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oli</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k</a:t>
            </a:r>
            <a:r>
              <a:rPr lang="et-EE" sz="2000" dirty="0">
                <a:effectLst/>
                <a:latin typeface="Amasis MT Pro Light" panose="02040304050005020304" pitchFamily="18" charset="0"/>
                <a:ea typeface="Times New Roman" panose="02020603050405020304" pitchFamily="18" charset="0"/>
                <a:cs typeface="Times New Roman" panose="02020603050405020304" pitchFamily="18" charset="0"/>
              </a:rPr>
              <a:t>õikidel huvilistel võimalik koosolekutest osa võtta facebook live kaudu ja küsida küsimusi</a:t>
            </a:r>
            <a:r>
              <a:rPr lang="en-US" sz="2000" dirty="0">
                <a:effectLst/>
                <a:latin typeface="Amasis MT Pro Light" panose="02040304050005020304" pitchFamily="18" charset="0"/>
                <a:ea typeface="Times New Roman" panose="02020603050405020304" pitchFamily="18" charset="0"/>
                <a:cs typeface="Times New Roman" panose="02020603050405020304" pitchFamily="18" charset="0"/>
              </a:rPr>
              <a:t>;</a:t>
            </a:r>
          </a:p>
          <a:p>
            <a:pPr lvl="1"/>
            <a:r>
              <a:rPr lang="en-US" sz="2000" b="1" dirty="0" err="1">
                <a:latin typeface="Amasis MT Pro Light" panose="02040304050005020304" pitchFamily="18" charset="0"/>
                <a:ea typeface="Times New Roman" panose="02020603050405020304" pitchFamily="18" charset="0"/>
                <a:cs typeface="Times New Roman" panose="02020603050405020304" pitchFamily="18" charset="0"/>
              </a:rPr>
              <a:t>Valmis</a:t>
            </a:r>
            <a:r>
              <a:rPr lang="en-US" sz="2000" b="1"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Tõrva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valla</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Haridus-ja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noortevaldkonna</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arengukava</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2030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eelnõu</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ning</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suunati</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avalikule</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a:t>
            </a:r>
            <a:r>
              <a:rPr lang="en-US" sz="2000" dirty="0" err="1">
                <a:latin typeface="Amasis MT Pro Light" panose="02040304050005020304" pitchFamily="18" charset="0"/>
                <a:ea typeface="Times New Roman" panose="02020603050405020304" pitchFamily="18" charset="0"/>
                <a:cs typeface="Times New Roman" panose="02020603050405020304" pitchFamily="18" charset="0"/>
              </a:rPr>
              <a:t>väljapnekule</a:t>
            </a:r>
            <a:r>
              <a:rPr lang="en-US" sz="2000" dirty="0">
                <a:latin typeface="Amasis MT Pro Light" panose="02040304050005020304" pitchFamily="18" charset="0"/>
                <a:ea typeface="Times New Roman" panose="02020603050405020304" pitchFamily="18" charset="0"/>
                <a:cs typeface="Times New Roman" panose="02020603050405020304" pitchFamily="18" charset="0"/>
              </a:rPr>
              <a:t> 22.08-06.09.</a:t>
            </a:r>
            <a:endParaRPr lang="en-US" sz="1800" dirty="0">
              <a:effectLst/>
              <a:latin typeface="Amasis MT Pro Light" panose="02040304050005020304" pitchFamily="18" charset="0"/>
              <a:ea typeface="Times New Roman" panose="02020603050405020304" pitchFamily="18" charset="0"/>
              <a:cs typeface="Times New Roman" panose="02020603050405020304" pitchFamily="18" charset="0"/>
            </a:endParaRPr>
          </a:p>
          <a:p>
            <a:pPr lvl="1"/>
            <a:endParaRPr lang="en-US" dirty="0"/>
          </a:p>
          <a:p>
            <a:pPr lvl="1"/>
            <a:endParaRPr lang="en-US" dirty="0"/>
          </a:p>
        </p:txBody>
      </p:sp>
      <p:pic>
        <p:nvPicPr>
          <p:cNvPr id="4" name="Pilt 1">
            <a:extLst>
              <a:ext uri="{FF2B5EF4-FFF2-40B4-BE49-F238E27FC236}">
                <a16:creationId xmlns:a16="http://schemas.microsoft.com/office/drawing/2014/main" id="{673196DA-42F7-BD50-B356-DFEF4E137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3191049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DB4D21-FD04-CAEB-E606-D0DEAF86B8C9}"/>
              </a:ext>
            </a:extLst>
          </p:cNvPr>
          <p:cNvSpPr>
            <a:spLocks noGrp="1"/>
          </p:cNvSpPr>
          <p:nvPr>
            <p:ph type="ctrTitle"/>
          </p:nvPr>
        </p:nvSpPr>
        <p:spPr>
          <a:xfrm>
            <a:off x="1848465" y="3625293"/>
            <a:ext cx="8495070" cy="1784402"/>
          </a:xfrm>
        </p:spPr>
        <p:txBody>
          <a:bodyPr anchor="b">
            <a:normAutofit fontScale="90000"/>
          </a:bodyPr>
          <a:lstStyle/>
          <a:p>
            <a:r>
              <a:rPr lang="en-US" b="1" dirty="0" err="1">
                <a:solidFill>
                  <a:srgbClr val="FFFFFF"/>
                </a:solidFill>
                <a:latin typeface="Amasis MT Pro Light" panose="02040304050005020304" pitchFamily="18" charset="0"/>
              </a:rPr>
              <a:t>Avalikul</a:t>
            </a:r>
            <a:r>
              <a:rPr lang="en-US" b="1" dirty="0">
                <a:solidFill>
                  <a:srgbClr val="FFFFFF"/>
                </a:solidFill>
                <a:latin typeface="Amasis MT Pro Light" panose="02040304050005020304" pitchFamily="18" charset="0"/>
              </a:rPr>
              <a:t> </a:t>
            </a:r>
            <a:r>
              <a:rPr lang="en-US" b="1" dirty="0" err="1">
                <a:solidFill>
                  <a:srgbClr val="FFFFFF"/>
                </a:solidFill>
                <a:latin typeface="Amasis MT Pro Light" panose="02040304050005020304" pitchFamily="18" charset="0"/>
              </a:rPr>
              <a:t>väljapanekul</a:t>
            </a:r>
            <a:r>
              <a:rPr lang="en-US" b="1" dirty="0">
                <a:solidFill>
                  <a:srgbClr val="FFFFFF"/>
                </a:solidFill>
                <a:latin typeface="Amasis MT Pro Light" panose="02040304050005020304" pitchFamily="18" charset="0"/>
              </a:rPr>
              <a:t> </a:t>
            </a:r>
            <a:r>
              <a:rPr lang="en-US" b="1" dirty="0" err="1">
                <a:solidFill>
                  <a:srgbClr val="FFFFFF"/>
                </a:solidFill>
                <a:latin typeface="Amasis MT Pro Light" panose="02040304050005020304" pitchFamily="18" charset="0"/>
              </a:rPr>
              <a:t>esitati</a:t>
            </a:r>
            <a:r>
              <a:rPr lang="en-US" b="1" dirty="0">
                <a:solidFill>
                  <a:srgbClr val="FFFFFF"/>
                </a:solidFill>
                <a:latin typeface="Amasis MT Pro Light" panose="02040304050005020304" pitchFamily="18" charset="0"/>
              </a:rPr>
              <a:t> 23 </a:t>
            </a:r>
            <a:r>
              <a:rPr lang="en-US" b="1" dirty="0" err="1">
                <a:solidFill>
                  <a:srgbClr val="FFFFFF"/>
                </a:solidFill>
                <a:latin typeface="Amasis MT Pro Light" panose="02040304050005020304" pitchFamily="18" charset="0"/>
              </a:rPr>
              <a:t>ettepanekut</a:t>
            </a:r>
            <a:br>
              <a:rPr lang="en-US" sz="3800" b="1" dirty="0">
                <a:solidFill>
                  <a:srgbClr val="FFFFFF"/>
                </a:solidFill>
                <a:latin typeface="Amasis MT Pro Light" panose="02040304050005020304" pitchFamily="18" charset="0"/>
              </a:rPr>
            </a:br>
            <a:endParaRPr lang="et-EE" sz="3800" dirty="0">
              <a:solidFill>
                <a:srgbClr val="FFFFFF"/>
              </a:solidFill>
            </a:endParaRP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36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lt 1">
            <a:extLst>
              <a:ext uri="{FF2B5EF4-FFF2-40B4-BE49-F238E27FC236}">
                <a16:creationId xmlns:a16="http://schemas.microsoft.com/office/drawing/2014/main" id="{CB5302F8-4DBD-55FB-09BA-25C07D3D7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01386" y="1371601"/>
            <a:ext cx="989230" cy="1175474"/>
          </a:xfrm>
          <a:prstGeom prst="rect">
            <a:avLst/>
          </a:prstGeom>
          <a:noFill/>
        </p:spPr>
      </p:pic>
    </p:spTree>
    <p:extLst>
      <p:ext uri="{BB962C8B-B14F-4D97-AF65-F5344CB8AC3E}">
        <p14:creationId xmlns:p14="http://schemas.microsoft.com/office/powerpoint/2010/main" val="274227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8A21-42A3-17B3-ECC4-2F0377EBE52B}"/>
              </a:ext>
            </a:extLst>
          </p:cNvPr>
          <p:cNvSpPr>
            <a:spLocks noGrp="1"/>
          </p:cNvSpPr>
          <p:nvPr>
            <p:ph type="title"/>
          </p:nvPr>
        </p:nvSpPr>
        <p:spPr>
          <a:xfrm>
            <a:off x="740229" y="635091"/>
            <a:ext cx="10613571" cy="1663972"/>
          </a:xfrm>
        </p:spPr>
        <p:txBody>
          <a:bodyPr>
            <a:normAutofit fontScale="90000"/>
          </a:bodyPr>
          <a:lstStyle/>
          <a:p>
            <a:r>
              <a:rPr lang="en-US" b="1" dirty="0" err="1">
                <a:latin typeface="Amasis MT Pro Light" panose="02040304050005020304" pitchFamily="18" charset="0"/>
              </a:rPr>
              <a:t>Avalikul</a:t>
            </a:r>
            <a:r>
              <a:rPr lang="en-US" b="1" dirty="0">
                <a:latin typeface="Amasis MT Pro Light" panose="02040304050005020304" pitchFamily="18" charset="0"/>
              </a:rPr>
              <a:t> </a:t>
            </a:r>
            <a:r>
              <a:rPr lang="en-US" b="1" dirty="0" err="1">
                <a:latin typeface="Amasis MT Pro Light" panose="02040304050005020304" pitchFamily="18" charset="0"/>
              </a:rPr>
              <a:t>väljapanekul</a:t>
            </a:r>
            <a:r>
              <a:rPr lang="en-US" b="1" dirty="0">
                <a:latin typeface="Amasis MT Pro Light" panose="02040304050005020304" pitchFamily="18" charset="0"/>
              </a:rPr>
              <a:t> </a:t>
            </a:r>
            <a:r>
              <a:rPr lang="en-US" b="1" dirty="0" err="1">
                <a:latin typeface="Amasis MT Pro Light" panose="02040304050005020304" pitchFamily="18" charset="0"/>
              </a:rPr>
              <a:t>esitatud</a:t>
            </a:r>
            <a:r>
              <a:rPr lang="en-US" b="1" dirty="0">
                <a:latin typeface="Amasis MT Pro Light" panose="02040304050005020304" pitchFamily="18" charset="0"/>
              </a:rPr>
              <a:t> </a:t>
            </a:r>
            <a:r>
              <a:rPr lang="en-US" b="1" dirty="0" err="1">
                <a:latin typeface="Amasis MT Pro Light" panose="02040304050005020304" pitchFamily="18" charset="0"/>
              </a:rPr>
              <a:t>ettepanekud</a:t>
            </a:r>
            <a:br>
              <a:rPr lang="en-US" b="1" dirty="0">
                <a:latin typeface="Amasis MT Pro Light" panose="02040304050005020304" pitchFamily="18" charset="0"/>
              </a:rPr>
            </a:br>
            <a:br>
              <a:rPr lang="en-US" b="1" dirty="0">
                <a:latin typeface="Amasis MT Pro Light" panose="02040304050005020304" pitchFamily="18" charset="0"/>
              </a:rPr>
            </a:br>
            <a:r>
              <a:rPr lang="en-US" sz="2800" b="1" dirty="0" err="1">
                <a:solidFill>
                  <a:schemeClr val="accent1">
                    <a:lumMod val="75000"/>
                  </a:schemeClr>
                </a:solidFill>
                <a:latin typeface="Amasis MT Pro Light" panose="02040304050005020304" pitchFamily="18" charset="0"/>
              </a:rPr>
              <a:t>Hummuli</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Põhikool</a:t>
            </a:r>
            <a:r>
              <a:rPr lang="en-US" sz="2800" b="1" dirty="0">
                <a:solidFill>
                  <a:schemeClr val="accent1">
                    <a:lumMod val="75000"/>
                  </a:schemeClr>
                </a:solidFill>
                <a:latin typeface="Amasis MT Pro Light" panose="02040304050005020304" pitchFamily="18" charset="0"/>
              </a:rPr>
              <a:t> ja Hoolekogu (4 </a:t>
            </a:r>
            <a:r>
              <a:rPr lang="en-US" sz="2800" b="1" dirty="0" err="1">
                <a:solidFill>
                  <a:schemeClr val="accent1">
                    <a:lumMod val="75000"/>
                  </a:schemeClr>
                </a:solidFill>
                <a:latin typeface="Amasis MT Pro Light" panose="02040304050005020304" pitchFamily="18" charset="0"/>
              </a:rPr>
              <a:t>ettepankut</a:t>
            </a:r>
            <a:r>
              <a:rPr lang="en-US" sz="2800" b="1" dirty="0">
                <a:solidFill>
                  <a:schemeClr val="accent1">
                    <a:lumMod val="75000"/>
                  </a:schemeClr>
                </a:solidFill>
                <a:latin typeface="Amasis MT Pro Light" panose="02040304050005020304" pitchFamily="18" charset="0"/>
              </a:rPr>
              <a:t>)</a:t>
            </a:r>
            <a:endParaRPr lang="et-EE" sz="2800" b="1" dirty="0">
              <a:solidFill>
                <a:schemeClr val="accent1">
                  <a:lumMod val="75000"/>
                </a:schemeClr>
              </a:solidFill>
              <a:latin typeface="Amasis MT Pro Light" panose="02040304050005020304" pitchFamily="18" charset="0"/>
            </a:endParaRPr>
          </a:p>
        </p:txBody>
      </p:sp>
      <p:pic>
        <p:nvPicPr>
          <p:cNvPr id="5" name="Pilt 1">
            <a:extLst>
              <a:ext uri="{FF2B5EF4-FFF2-40B4-BE49-F238E27FC236}">
                <a16:creationId xmlns:a16="http://schemas.microsoft.com/office/drawing/2014/main" id="{8FC6E9B1-A095-E0DB-F4DC-0AE3A06C1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26949" y="344039"/>
            <a:ext cx="1168364" cy="1388334"/>
          </a:xfrm>
          <a:prstGeom prst="rect">
            <a:avLst/>
          </a:prstGeom>
          <a:noFill/>
        </p:spPr>
      </p:pic>
      <p:sp>
        <p:nvSpPr>
          <p:cNvPr id="7" name="Content Placeholder 6">
            <a:extLst>
              <a:ext uri="{FF2B5EF4-FFF2-40B4-BE49-F238E27FC236}">
                <a16:creationId xmlns:a16="http://schemas.microsoft.com/office/drawing/2014/main" id="{AF1C155A-350E-638B-DA2D-01574595F6BC}"/>
              </a:ext>
            </a:extLst>
          </p:cNvPr>
          <p:cNvSpPr>
            <a:spLocks noGrp="1"/>
          </p:cNvSpPr>
          <p:nvPr>
            <p:ph idx="1"/>
          </p:nvPr>
        </p:nvSpPr>
        <p:spPr/>
        <p:txBody>
          <a:bodyPr/>
          <a:lstStyle/>
          <a:p>
            <a:endParaRPr lang="en-US" dirty="0"/>
          </a:p>
          <a:p>
            <a:endParaRPr lang="et-EE" dirty="0"/>
          </a:p>
        </p:txBody>
      </p:sp>
      <p:graphicFrame>
        <p:nvGraphicFramePr>
          <p:cNvPr id="8" name="Table 7">
            <a:extLst>
              <a:ext uri="{FF2B5EF4-FFF2-40B4-BE49-F238E27FC236}">
                <a16:creationId xmlns:a16="http://schemas.microsoft.com/office/drawing/2014/main" id="{D27E20EF-1F41-8CE4-E7CB-0D57A12DD4B0}"/>
              </a:ext>
            </a:extLst>
          </p:cNvPr>
          <p:cNvGraphicFramePr>
            <a:graphicFrameLocks noGrp="1"/>
          </p:cNvGraphicFramePr>
          <p:nvPr>
            <p:extLst>
              <p:ext uri="{D42A27DB-BD31-4B8C-83A1-F6EECF244321}">
                <p14:modId xmlns:p14="http://schemas.microsoft.com/office/powerpoint/2010/main" val="2811724356"/>
              </p:ext>
            </p:extLst>
          </p:nvPr>
        </p:nvGraphicFramePr>
        <p:xfrm>
          <a:off x="934929" y="2392315"/>
          <a:ext cx="8862214" cy="2748285"/>
        </p:xfrm>
        <a:graphic>
          <a:graphicData uri="http://schemas.openxmlformats.org/drawingml/2006/table">
            <a:tbl>
              <a:tblPr/>
              <a:tblGrid>
                <a:gridCol w="612883">
                  <a:extLst>
                    <a:ext uri="{9D8B030D-6E8A-4147-A177-3AD203B41FA5}">
                      <a16:colId xmlns:a16="http://schemas.microsoft.com/office/drawing/2014/main" val="2182591474"/>
                    </a:ext>
                  </a:extLst>
                </a:gridCol>
                <a:gridCol w="8249331">
                  <a:extLst>
                    <a:ext uri="{9D8B030D-6E8A-4147-A177-3AD203B41FA5}">
                      <a16:colId xmlns:a16="http://schemas.microsoft.com/office/drawing/2014/main" val="465686813"/>
                    </a:ext>
                  </a:extLst>
                </a:gridCol>
              </a:tblGrid>
              <a:tr h="925651">
                <a:tc>
                  <a:txBody>
                    <a:bodyPr/>
                    <a:lstStyle/>
                    <a:p>
                      <a:pPr algn="r" rtl="0" fontAlgn="b"/>
                      <a:r>
                        <a:rPr lang="et-EE" dirty="0">
                          <a:effectLst/>
                        </a:rPr>
                        <a:t>1</a:t>
                      </a:r>
                      <a:r>
                        <a:rPr lang="en-US" dirty="0">
                          <a:effectLst/>
                        </a:rPr>
                        <a:t>.</a:t>
                      </a:r>
                      <a:endParaRPr lang="et-EE" dirty="0">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rtl="0" fontAlgn="b"/>
                      <a:r>
                        <a:rPr lang="et-EE">
                          <a:effectLst/>
                        </a:rPr>
                        <a:t>Tagada Hummuli Põhikooli I ja II kooliastme säilimine ning liita juurde lasteaia rühm „Sipsik.“ </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12414950"/>
                  </a:ext>
                </a:extLst>
              </a:tr>
              <a:tr h="503890">
                <a:tc>
                  <a:txBody>
                    <a:bodyPr/>
                    <a:lstStyle/>
                    <a:p>
                      <a:pPr algn="r" rtl="0" fontAlgn="b"/>
                      <a:r>
                        <a:rPr lang="et-EE" dirty="0">
                          <a:effectLst/>
                        </a:rPr>
                        <a:t>2</a:t>
                      </a:r>
                      <a:r>
                        <a:rPr lang="en-US" dirty="0">
                          <a:effectLst/>
                        </a:rPr>
                        <a:t>.</a:t>
                      </a:r>
                      <a:endParaRPr lang="et-EE" dirty="0">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rtl="0" fontAlgn="b"/>
                      <a:r>
                        <a:rPr lang="et-EE" dirty="0">
                          <a:effectLst/>
                        </a:rPr>
                        <a:t>Tagada Hummuli lasteaia ja kooli liitmisega õppejuhi või õppekoordinaatori ametikoht.</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33136009"/>
                  </a:ext>
                </a:extLst>
              </a:tr>
              <a:tr h="557349">
                <a:tc>
                  <a:txBody>
                    <a:bodyPr/>
                    <a:lstStyle/>
                    <a:p>
                      <a:pPr algn="r" rtl="0" fontAlgn="b"/>
                      <a:r>
                        <a:rPr lang="et-EE" dirty="0">
                          <a:effectLst/>
                        </a:rPr>
                        <a:t>3</a:t>
                      </a:r>
                      <a:r>
                        <a:rPr lang="en-US" dirty="0">
                          <a:effectLst/>
                        </a:rPr>
                        <a:t>.</a:t>
                      </a:r>
                      <a:endParaRPr lang="et-EE" dirty="0">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rtl="0" fontAlgn="b"/>
                      <a:r>
                        <a:rPr lang="et-EE">
                          <a:effectLst/>
                        </a:rPr>
                        <a:t>Tagada mõistliku ajakuluga transport kooli ja koju (Hummuli piirkond-Tõrva linn).</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18827287"/>
                  </a:ext>
                </a:extLst>
              </a:tr>
              <a:tr h="761395">
                <a:tc>
                  <a:txBody>
                    <a:bodyPr/>
                    <a:lstStyle/>
                    <a:p>
                      <a:pPr algn="r" rtl="0" fontAlgn="b"/>
                      <a:r>
                        <a:rPr lang="et-EE" dirty="0">
                          <a:effectLst/>
                        </a:rPr>
                        <a:t>4</a:t>
                      </a:r>
                      <a:r>
                        <a:rPr lang="en-US" dirty="0">
                          <a:effectLst/>
                        </a:rPr>
                        <a:t>.</a:t>
                      </a:r>
                      <a:endParaRPr lang="et-EE" dirty="0">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rtl="0" fontAlgn="b"/>
                      <a:r>
                        <a:rPr lang="et-EE" dirty="0">
                          <a:effectLst/>
                        </a:rPr>
                        <a:t>Tuua välja</a:t>
                      </a:r>
                      <a:r>
                        <a:rPr lang="en-US" dirty="0">
                          <a:effectLst/>
                        </a:rPr>
                        <a:t> ja</a:t>
                      </a:r>
                      <a:r>
                        <a:rPr lang="et-EE" dirty="0">
                          <a:effectLst/>
                        </a:rPr>
                        <a:t> tutvustada vanematele HEV õpilaste tugisüsteemide tagamisega seotut nii Tõrva Gümnaasiumis kui ka Algkool-Lasteaedades.</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38224797"/>
                  </a:ext>
                </a:extLst>
              </a:tr>
            </a:tbl>
          </a:graphicData>
        </a:graphic>
      </p:graphicFrame>
    </p:spTree>
    <p:extLst>
      <p:ext uri="{BB962C8B-B14F-4D97-AF65-F5344CB8AC3E}">
        <p14:creationId xmlns:p14="http://schemas.microsoft.com/office/powerpoint/2010/main" val="408036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21F9-73D7-FD07-C125-0023E5411043}"/>
              </a:ext>
            </a:extLst>
          </p:cNvPr>
          <p:cNvSpPr>
            <a:spLocks noGrp="1"/>
          </p:cNvSpPr>
          <p:nvPr>
            <p:ph type="title"/>
          </p:nvPr>
        </p:nvSpPr>
        <p:spPr>
          <a:xfrm>
            <a:off x="838200" y="687342"/>
            <a:ext cx="10515600" cy="1325563"/>
          </a:xfrm>
        </p:spPr>
        <p:txBody>
          <a:bodyPr>
            <a:normAutofit fontScale="90000"/>
          </a:bodyPr>
          <a:lstStyle/>
          <a:p>
            <a:r>
              <a:rPr lang="en-US" b="1" dirty="0" err="1">
                <a:latin typeface="Amasis MT Pro Light" panose="02040304050005020304" pitchFamily="18" charset="0"/>
              </a:rPr>
              <a:t>Avalikul</a:t>
            </a:r>
            <a:r>
              <a:rPr lang="en-US" b="1" dirty="0">
                <a:latin typeface="Amasis MT Pro Light" panose="02040304050005020304" pitchFamily="18" charset="0"/>
              </a:rPr>
              <a:t> </a:t>
            </a:r>
            <a:r>
              <a:rPr lang="en-US" b="1" dirty="0" err="1">
                <a:latin typeface="Amasis MT Pro Light" panose="02040304050005020304" pitchFamily="18" charset="0"/>
              </a:rPr>
              <a:t>väljapanekul</a:t>
            </a:r>
            <a:r>
              <a:rPr lang="en-US" b="1" dirty="0">
                <a:latin typeface="Amasis MT Pro Light" panose="02040304050005020304" pitchFamily="18" charset="0"/>
              </a:rPr>
              <a:t> </a:t>
            </a:r>
            <a:r>
              <a:rPr lang="en-US" b="1" dirty="0" err="1">
                <a:latin typeface="Amasis MT Pro Light" panose="02040304050005020304" pitchFamily="18" charset="0"/>
              </a:rPr>
              <a:t>esitatud</a:t>
            </a:r>
            <a:r>
              <a:rPr lang="en-US" b="1" dirty="0">
                <a:latin typeface="Amasis MT Pro Light" panose="02040304050005020304" pitchFamily="18" charset="0"/>
              </a:rPr>
              <a:t> </a:t>
            </a:r>
            <a:r>
              <a:rPr lang="en-US" b="1" dirty="0" err="1">
                <a:latin typeface="Amasis MT Pro Light" panose="02040304050005020304" pitchFamily="18" charset="0"/>
              </a:rPr>
              <a:t>ettepanekud</a:t>
            </a:r>
            <a:br>
              <a:rPr lang="en-US" b="1" dirty="0">
                <a:latin typeface="Amasis MT Pro Light" panose="02040304050005020304" pitchFamily="18" charset="0"/>
              </a:rPr>
            </a:br>
            <a:br>
              <a:rPr lang="en-US" b="1" dirty="0">
                <a:latin typeface="Amasis MT Pro Light" panose="02040304050005020304" pitchFamily="18" charset="0"/>
              </a:rPr>
            </a:br>
            <a:r>
              <a:rPr lang="en-US" sz="2800" b="1" dirty="0">
                <a:solidFill>
                  <a:schemeClr val="accent1">
                    <a:lumMod val="75000"/>
                  </a:schemeClr>
                </a:solidFill>
                <a:latin typeface="Amasis MT Pro Light" panose="02040304050005020304" pitchFamily="18" charset="0"/>
              </a:rPr>
              <a:t>Ala </a:t>
            </a:r>
            <a:r>
              <a:rPr lang="en-US" sz="2800" b="1" dirty="0" err="1">
                <a:solidFill>
                  <a:schemeClr val="accent1">
                    <a:lumMod val="75000"/>
                  </a:schemeClr>
                </a:solidFill>
                <a:latin typeface="Amasis MT Pro Light" panose="02040304050005020304" pitchFamily="18" charset="0"/>
              </a:rPr>
              <a:t>Põhikooli</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õpetajad</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õpilased</a:t>
            </a:r>
            <a:r>
              <a:rPr lang="en-US" sz="2800" b="1" dirty="0">
                <a:solidFill>
                  <a:schemeClr val="accent1">
                    <a:lumMod val="75000"/>
                  </a:schemeClr>
                </a:solidFill>
                <a:latin typeface="Amasis MT Pro Light" panose="02040304050005020304" pitchFamily="18" charset="0"/>
              </a:rPr>
              <a:t> ja </a:t>
            </a:r>
            <a:r>
              <a:rPr lang="en-US" sz="2800" b="1" dirty="0" err="1">
                <a:solidFill>
                  <a:schemeClr val="accent1">
                    <a:lumMod val="75000"/>
                  </a:schemeClr>
                </a:solidFill>
                <a:latin typeface="Amasis MT Pro Light" panose="02040304050005020304" pitchFamily="18" charset="0"/>
              </a:rPr>
              <a:t>lapsevanemad</a:t>
            </a:r>
            <a:r>
              <a:rPr lang="en-US" sz="2800" b="1" dirty="0">
                <a:solidFill>
                  <a:schemeClr val="accent1">
                    <a:lumMod val="75000"/>
                  </a:schemeClr>
                </a:solidFill>
                <a:latin typeface="Amasis MT Pro Light" panose="02040304050005020304" pitchFamily="18" charset="0"/>
              </a:rPr>
              <a:t> (2 </a:t>
            </a:r>
            <a:r>
              <a:rPr lang="en-US" sz="2800" b="1" dirty="0" err="1">
                <a:solidFill>
                  <a:schemeClr val="accent1">
                    <a:lumMod val="75000"/>
                  </a:schemeClr>
                </a:solidFill>
                <a:latin typeface="Amasis MT Pro Light" panose="02040304050005020304" pitchFamily="18" charset="0"/>
              </a:rPr>
              <a:t>ettepanekut</a:t>
            </a:r>
            <a:r>
              <a:rPr lang="en-US" sz="2800" b="1" dirty="0">
                <a:solidFill>
                  <a:schemeClr val="accent1">
                    <a:lumMod val="75000"/>
                  </a:schemeClr>
                </a:solidFill>
                <a:latin typeface="Amasis MT Pro Light" panose="02040304050005020304" pitchFamily="18" charset="0"/>
              </a:rPr>
              <a:t>)</a:t>
            </a:r>
            <a:endParaRPr lang="et-EE" dirty="0">
              <a:latin typeface="Amasis MT Pro Light" panose="02040304050005020304" pitchFamily="18" charset="0"/>
            </a:endParaRPr>
          </a:p>
        </p:txBody>
      </p:sp>
      <p:graphicFrame>
        <p:nvGraphicFramePr>
          <p:cNvPr id="4" name="Content Placeholder 3">
            <a:extLst>
              <a:ext uri="{FF2B5EF4-FFF2-40B4-BE49-F238E27FC236}">
                <a16:creationId xmlns:a16="http://schemas.microsoft.com/office/drawing/2014/main" id="{36AAB925-22F5-8C8B-8798-4564AF6B78FA}"/>
              </a:ext>
            </a:extLst>
          </p:cNvPr>
          <p:cNvGraphicFramePr>
            <a:graphicFrameLocks noGrp="1"/>
          </p:cNvGraphicFramePr>
          <p:nvPr>
            <p:ph idx="1"/>
            <p:extLst>
              <p:ext uri="{D42A27DB-BD31-4B8C-83A1-F6EECF244321}">
                <p14:modId xmlns:p14="http://schemas.microsoft.com/office/powerpoint/2010/main" val="262205827"/>
              </p:ext>
            </p:extLst>
          </p:nvPr>
        </p:nvGraphicFramePr>
        <p:xfrm>
          <a:off x="924354" y="2307770"/>
          <a:ext cx="9050694" cy="2242459"/>
        </p:xfrm>
        <a:graphic>
          <a:graphicData uri="http://schemas.openxmlformats.org/drawingml/2006/table">
            <a:tbl>
              <a:tblPr/>
              <a:tblGrid>
                <a:gridCol w="415301">
                  <a:extLst>
                    <a:ext uri="{9D8B030D-6E8A-4147-A177-3AD203B41FA5}">
                      <a16:colId xmlns:a16="http://schemas.microsoft.com/office/drawing/2014/main" val="171481133"/>
                    </a:ext>
                  </a:extLst>
                </a:gridCol>
                <a:gridCol w="8635393">
                  <a:extLst>
                    <a:ext uri="{9D8B030D-6E8A-4147-A177-3AD203B41FA5}">
                      <a16:colId xmlns:a16="http://schemas.microsoft.com/office/drawing/2014/main" val="3746406427"/>
                    </a:ext>
                  </a:extLst>
                </a:gridCol>
              </a:tblGrid>
              <a:tr h="1455044">
                <a:tc>
                  <a:txBody>
                    <a:bodyPr/>
                    <a:lstStyle/>
                    <a:p>
                      <a:pPr algn="r" rtl="0" fontAlgn="b"/>
                      <a:r>
                        <a:rPr lang="en-US" dirty="0">
                          <a:effectLst/>
                        </a:rPr>
                        <a:t>1.</a:t>
                      </a:r>
                      <a:endParaRPr lang="et-EE" dirty="0">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dirty="0">
                          <a:effectLst/>
                        </a:rPr>
                        <a:t>Õpilased, </a:t>
                      </a:r>
                      <a:r>
                        <a:rPr lang="en-US" dirty="0">
                          <a:effectLst/>
                        </a:rPr>
                        <a:t>k</a:t>
                      </a:r>
                      <a:r>
                        <a:rPr lang="et-EE" dirty="0">
                          <a:effectLst/>
                        </a:rPr>
                        <a:t>es praegu õpivad Ala Põhikooli II ja III astmes saaksid lõpetada õpingud kodukoolis ega peaks tegema uusi, eelkõige ootamatuid ja pealesunnitud valikuid. </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884745055"/>
                  </a:ext>
                </a:extLst>
              </a:tr>
              <a:tr h="787415">
                <a:tc>
                  <a:txBody>
                    <a:bodyPr/>
                    <a:lstStyle/>
                    <a:p>
                      <a:pPr algn="r" rtl="0" fontAlgn="b"/>
                      <a:r>
                        <a:rPr lang="en-US" dirty="0">
                          <a:effectLst/>
                        </a:rPr>
                        <a:t>2.</a:t>
                      </a:r>
                      <a:endParaRPr lang="et-EE" dirty="0">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rtl="0" fontAlgn="b"/>
                      <a:r>
                        <a:rPr lang="et-EE" dirty="0">
                          <a:effectLst/>
                        </a:rPr>
                        <a:t>Lasteia personali suurendamine</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79636866"/>
                  </a:ext>
                </a:extLst>
              </a:tr>
            </a:tbl>
          </a:graphicData>
        </a:graphic>
      </p:graphicFrame>
      <p:pic>
        <p:nvPicPr>
          <p:cNvPr id="5" name="Pilt 1">
            <a:extLst>
              <a:ext uri="{FF2B5EF4-FFF2-40B4-BE49-F238E27FC236}">
                <a16:creationId xmlns:a16="http://schemas.microsoft.com/office/drawing/2014/main" id="{7B73F49E-C22F-EE6B-702F-BDD5707D7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91919" y="302354"/>
            <a:ext cx="1168364" cy="1388334"/>
          </a:xfrm>
          <a:prstGeom prst="rect">
            <a:avLst/>
          </a:prstGeom>
          <a:noFill/>
        </p:spPr>
      </p:pic>
    </p:spTree>
    <p:extLst>
      <p:ext uri="{BB962C8B-B14F-4D97-AF65-F5344CB8AC3E}">
        <p14:creationId xmlns:p14="http://schemas.microsoft.com/office/powerpoint/2010/main" val="3909725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2FBC-3AE5-48D6-9F8D-13DE4D1EE78F}"/>
              </a:ext>
            </a:extLst>
          </p:cNvPr>
          <p:cNvSpPr>
            <a:spLocks noGrp="1"/>
          </p:cNvSpPr>
          <p:nvPr>
            <p:ph type="title"/>
          </p:nvPr>
        </p:nvSpPr>
        <p:spPr>
          <a:xfrm>
            <a:off x="838200" y="1133883"/>
            <a:ext cx="10515600" cy="1325563"/>
          </a:xfrm>
        </p:spPr>
        <p:txBody>
          <a:bodyPr>
            <a:normAutofit fontScale="90000"/>
          </a:bodyPr>
          <a:lstStyle/>
          <a:p>
            <a:r>
              <a:rPr lang="en-US" b="1" dirty="0" err="1">
                <a:latin typeface="Amasis MT Pro Light" panose="02040304050005020304" pitchFamily="18" charset="0"/>
              </a:rPr>
              <a:t>Avalikul</a:t>
            </a:r>
            <a:r>
              <a:rPr lang="en-US" b="1" dirty="0">
                <a:latin typeface="Amasis MT Pro Light" panose="02040304050005020304" pitchFamily="18" charset="0"/>
              </a:rPr>
              <a:t> </a:t>
            </a:r>
            <a:r>
              <a:rPr lang="en-US" b="1" dirty="0" err="1">
                <a:latin typeface="Amasis MT Pro Light" panose="02040304050005020304" pitchFamily="18" charset="0"/>
              </a:rPr>
              <a:t>väljapanekul</a:t>
            </a:r>
            <a:r>
              <a:rPr lang="en-US" b="1" dirty="0">
                <a:latin typeface="Amasis MT Pro Light" panose="02040304050005020304" pitchFamily="18" charset="0"/>
              </a:rPr>
              <a:t> </a:t>
            </a:r>
            <a:r>
              <a:rPr lang="en-US" b="1" dirty="0" err="1">
                <a:latin typeface="Amasis MT Pro Light" panose="02040304050005020304" pitchFamily="18" charset="0"/>
              </a:rPr>
              <a:t>esitatud</a:t>
            </a:r>
            <a:r>
              <a:rPr lang="en-US" b="1" dirty="0">
                <a:latin typeface="Amasis MT Pro Light" panose="02040304050005020304" pitchFamily="18" charset="0"/>
              </a:rPr>
              <a:t> </a:t>
            </a:r>
            <a:r>
              <a:rPr lang="en-US" b="1" dirty="0" err="1">
                <a:latin typeface="Amasis MT Pro Light" panose="02040304050005020304" pitchFamily="18" charset="0"/>
              </a:rPr>
              <a:t>ettepanekud</a:t>
            </a:r>
            <a:br>
              <a:rPr lang="en-US" b="1" dirty="0">
                <a:latin typeface="Amasis MT Pro Light" panose="02040304050005020304" pitchFamily="18" charset="0"/>
              </a:rPr>
            </a:br>
            <a:br>
              <a:rPr lang="en-US" b="1" dirty="0">
                <a:latin typeface="Amasis MT Pro Light" panose="02040304050005020304" pitchFamily="18" charset="0"/>
              </a:rPr>
            </a:br>
            <a:r>
              <a:rPr lang="en-US" sz="2800" b="1" dirty="0" err="1">
                <a:solidFill>
                  <a:schemeClr val="accent1">
                    <a:lumMod val="75000"/>
                  </a:schemeClr>
                </a:solidFill>
                <a:latin typeface="Amasis MT Pro Light" panose="02040304050005020304" pitchFamily="18" charset="0"/>
              </a:rPr>
              <a:t>Riidaja</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Põhikooli</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lapsevanemad</a:t>
            </a:r>
            <a:r>
              <a:rPr lang="en-US" sz="2800" b="1" dirty="0">
                <a:solidFill>
                  <a:schemeClr val="accent1">
                    <a:lumMod val="75000"/>
                  </a:schemeClr>
                </a:solidFill>
                <a:latin typeface="Amasis MT Pro Light" panose="02040304050005020304" pitchFamily="18" charset="0"/>
              </a:rPr>
              <a:t> (1 </a:t>
            </a:r>
            <a:r>
              <a:rPr lang="en-US" sz="2800" b="1" dirty="0" err="1">
                <a:solidFill>
                  <a:schemeClr val="accent1">
                    <a:lumMod val="75000"/>
                  </a:schemeClr>
                </a:solidFill>
                <a:latin typeface="Amasis MT Pro Light" panose="02040304050005020304" pitchFamily="18" charset="0"/>
              </a:rPr>
              <a:t>ettepanek</a:t>
            </a:r>
            <a:r>
              <a:rPr lang="en-US" sz="2800" b="1" dirty="0">
                <a:solidFill>
                  <a:schemeClr val="accent1">
                    <a:lumMod val="75000"/>
                  </a:schemeClr>
                </a:solidFill>
                <a:latin typeface="Amasis MT Pro Light" panose="02040304050005020304" pitchFamily="18" charset="0"/>
              </a:rPr>
              <a:t>)</a:t>
            </a:r>
            <a:endParaRPr lang="et-EE" sz="2800" dirty="0">
              <a:latin typeface="Amasis MT Pro Light" panose="02040304050005020304" pitchFamily="18" charset="0"/>
            </a:endParaRPr>
          </a:p>
        </p:txBody>
      </p:sp>
      <p:graphicFrame>
        <p:nvGraphicFramePr>
          <p:cNvPr id="5" name="Content Placeholder 4">
            <a:extLst>
              <a:ext uri="{FF2B5EF4-FFF2-40B4-BE49-F238E27FC236}">
                <a16:creationId xmlns:a16="http://schemas.microsoft.com/office/drawing/2014/main" id="{6207FB51-9EA4-19B6-F9A4-CDCD4991E173}"/>
              </a:ext>
            </a:extLst>
          </p:cNvPr>
          <p:cNvGraphicFramePr>
            <a:graphicFrameLocks noGrp="1"/>
          </p:cNvGraphicFramePr>
          <p:nvPr>
            <p:ph idx="1"/>
            <p:extLst>
              <p:ext uri="{D42A27DB-BD31-4B8C-83A1-F6EECF244321}">
                <p14:modId xmlns:p14="http://schemas.microsoft.com/office/powerpoint/2010/main" val="308379866"/>
              </p:ext>
            </p:extLst>
          </p:nvPr>
        </p:nvGraphicFramePr>
        <p:xfrm>
          <a:off x="838200" y="2662645"/>
          <a:ext cx="8845731" cy="1752600"/>
        </p:xfrm>
        <a:graphic>
          <a:graphicData uri="http://schemas.openxmlformats.org/drawingml/2006/table">
            <a:tbl>
              <a:tblPr/>
              <a:tblGrid>
                <a:gridCol w="405895">
                  <a:extLst>
                    <a:ext uri="{9D8B030D-6E8A-4147-A177-3AD203B41FA5}">
                      <a16:colId xmlns:a16="http://schemas.microsoft.com/office/drawing/2014/main" val="1385807322"/>
                    </a:ext>
                  </a:extLst>
                </a:gridCol>
                <a:gridCol w="8439836">
                  <a:extLst>
                    <a:ext uri="{9D8B030D-6E8A-4147-A177-3AD203B41FA5}">
                      <a16:colId xmlns:a16="http://schemas.microsoft.com/office/drawing/2014/main" val="4021769178"/>
                    </a:ext>
                  </a:extLst>
                </a:gridCol>
              </a:tblGrid>
              <a:tr h="1752600">
                <a:tc>
                  <a:txBody>
                    <a:bodyPr/>
                    <a:lstStyle/>
                    <a:p>
                      <a:pPr algn="r" rtl="0" fontAlgn="b"/>
                      <a:r>
                        <a:rPr lang="en-US" dirty="0">
                          <a:effectLst/>
                          <a:latin typeface="Amasis MT Pro Light" panose="02040304050005020304" pitchFamily="18" charset="0"/>
                        </a:rPr>
                        <a:t>1.</a:t>
                      </a:r>
                      <a:endParaRPr lang="et-EE" dirty="0">
                        <a:effectLst/>
                        <a:latin typeface="Amasis MT Pro Light" panose="02040304050005020304" pitchFamily="18" charset="0"/>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rtl="0" fontAlgn="b"/>
                      <a:r>
                        <a:rPr lang="et-EE" dirty="0">
                          <a:effectLst/>
                          <a:latin typeface="Amasis MT Pro Light" panose="02040304050005020304" pitchFamily="18" charset="0"/>
                        </a:rPr>
                        <a:t>Käesolevaga teevad Riidaja kooli lapsevanemad, vilistlased ja kogukonna liikmed ettepaneku Tõrva valla haridusvaldkonna arengukavas muuta ajakava ja hinnata olukorda ning säilitada veel ühes õppeasutuses, peale Tõrva Gümnaasiumi, põhihariduse omandamise võimalus </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5890584"/>
                  </a:ext>
                </a:extLst>
              </a:tr>
            </a:tbl>
          </a:graphicData>
        </a:graphic>
      </p:graphicFrame>
      <p:pic>
        <p:nvPicPr>
          <p:cNvPr id="4" name="Pilt 1">
            <a:extLst>
              <a:ext uri="{FF2B5EF4-FFF2-40B4-BE49-F238E27FC236}">
                <a16:creationId xmlns:a16="http://schemas.microsoft.com/office/drawing/2014/main" id="{ADE7AD08-E26C-6C47-5655-3071B26CC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91919" y="302354"/>
            <a:ext cx="1168364" cy="1388334"/>
          </a:xfrm>
          <a:prstGeom prst="rect">
            <a:avLst/>
          </a:prstGeom>
          <a:noFill/>
        </p:spPr>
      </p:pic>
    </p:spTree>
    <p:extLst>
      <p:ext uri="{BB962C8B-B14F-4D97-AF65-F5344CB8AC3E}">
        <p14:creationId xmlns:p14="http://schemas.microsoft.com/office/powerpoint/2010/main" val="240993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F1BF-A068-16F0-8EEB-5CEE8F469355}"/>
              </a:ext>
            </a:extLst>
          </p:cNvPr>
          <p:cNvSpPr>
            <a:spLocks noGrp="1"/>
          </p:cNvSpPr>
          <p:nvPr>
            <p:ph type="title"/>
          </p:nvPr>
        </p:nvSpPr>
        <p:spPr>
          <a:xfrm>
            <a:off x="838200" y="456622"/>
            <a:ext cx="10515600" cy="1325563"/>
          </a:xfrm>
        </p:spPr>
        <p:txBody>
          <a:bodyPr>
            <a:normAutofit fontScale="90000"/>
          </a:bodyPr>
          <a:lstStyle/>
          <a:p>
            <a:r>
              <a:rPr lang="en-US" b="1" dirty="0" err="1">
                <a:latin typeface="Amasis MT Pro Light" panose="02040304050005020304" pitchFamily="18" charset="0"/>
              </a:rPr>
              <a:t>Avalikul</a:t>
            </a:r>
            <a:r>
              <a:rPr lang="en-US" b="1" dirty="0">
                <a:latin typeface="Amasis MT Pro Light" panose="02040304050005020304" pitchFamily="18" charset="0"/>
              </a:rPr>
              <a:t> </a:t>
            </a:r>
            <a:r>
              <a:rPr lang="en-US" b="1" dirty="0" err="1">
                <a:latin typeface="Amasis MT Pro Light" panose="02040304050005020304" pitchFamily="18" charset="0"/>
              </a:rPr>
              <a:t>väljapanekul</a:t>
            </a:r>
            <a:r>
              <a:rPr lang="en-US" b="1" dirty="0">
                <a:latin typeface="Amasis MT Pro Light" panose="02040304050005020304" pitchFamily="18" charset="0"/>
              </a:rPr>
              <a:t> </a:t>
            </a:r>
            <a:r>
              <a:rPr lang="en-US" b="1" dirty="0" err="1">
                <a:latin typeface="Amasis MT Pro Light" panose="02040304050005020304" pitchFamily="18" charset="0"/>
              </a:rPr>
              <a:t>esitatud</a:t>
            </a:r>
            <a:r>
              <a:rPr lang="en-US" b="1" dirty="0">
                <a:latin typeface="Amasis MT Pro Light" panose="02040304050005020304" pitchFamily="18" charset="0"/>
              </a:rPr>
              <a:t> </a:t>
            </a:r>
            <a:r>
              <a:rPr lang="en-US" b="1" dirty="0" err="1">
                <a:latin typeface="Amasis MT Pro Light" panose="02040304050005020304" pitchFamily="18" charset="0"/>
              </a:rPr>
              <a:t>ettepanekud</a:t>
            </a:r>
            <a:br>
              <a:rPr lang="en-US" b="1" dirty="0">
                <a:latin typeface="Amasis MT Pro Light" panose="02040304050005020304" pitchFamily="18" charset="0"/>
              </a:rPr>
            </a:br>
            <a:br>
              <a:rPr lang="en-US" b="1" dirty="0">
                <a:latin typeface="Amasis MT Pro Light" panose="02040304050005020304" pitchFamily="18" charset="0"/>
              </a:rPr>
            </a:br>
            <a:r>
              <a:rPr lang="en-US" sz="2800" b="1" dirty="0" err="1">
                <a:solidFill>
                  <a:schemeClr val="accent1">
                    <a:lumMod val="75000"/>
                  </a:schemeClr>
                </a:solidFill>
                <a:latin typeface="Amasis MT Pro Light" panose="02040304050005020304" pitchFamily="18" charset="0"/>
              </a:rPr>
              <a:t>Fraktsioon</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Valimisliit</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Ühtne</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Kogukond</a:t>
            </a:r>
            <a:r>
              <a:rPr lang="en-US" sz="2800" b="1" dirty="0">
                <a:solidFill>
                  <a:schemeClr val="accent1">
                    <a:lumMod val="75000"/>
                  </a:schemeClr>
                </a:solidFill>
                <a:latin typeface="Amasis MT Pro Light" panose="02040304050005020304" pitchFamily="18" charset="0"/>
              </a:rPr>
              <a:t> (16 </a:t>
            </a:r>
            <a:r>
              <a:rPr lang="en-US" sz="2800" b="1" dirty="0" err="1">
                <a:solidFill>
                  <a:schemeClr val="accent1">
                    <a:lumMod val="75000"/>
                  </a:schemeClr>
                </a:solidFill>
                <a:latin typeface="Amasis MT Pro Light" panose="02040304050005020304" pitchFamily="18" charset="0"/>
              </a:rPr>
              <a:t>ettepanekut</a:t>
            </a:r>
            <a:r>
              <a:rPr lang="en-US" sz="2800" b="1" dirty="0">
                <a:solidFill>
                  <a:schemeClr val="accent1">
                    <a:lumMod val="75000"/>
                  </a:schemeClr>
                </a:solidFill>
                <a:latin typeface="Amasis MT Pro Light" panose="02040304050005020304" pitchFamily="18" charset="0"/>
              </a:rPr>
              <a:t>)</a:t>
            </a:r>
            <a:endParaRPr lang="et-EE" dirty="0"/>
          </a:p>
        </p:txBody>
      </p:sp>
      <p:graphicFrame>
        <p:nvGraphicFramePr>
          <p:cNvPr id="8" name="Content Placeholder 7">
            <a:extLst>
              <a:ext uri="{FF2B5EF4-FFF2-40B4-BE49-F238E27FC236}">
                <a16:creationId xmlns:a16="http://schemas.microsoft.com/office/drawing/2014/main" id="{A961F5A5-F5B7-2255-473F-F5C604B8EBA1}"/>
              </a:ext>
            </a:extLst>
          </p:cNvPr>
          <p:cNvGraphicFramePr>
            <a:graphicFrameLocks noGrp="1"/>
          </p:cNvGraphicFramePr>
          <p:nvPr>
            <p:ph idx="1"/>
            <p:extLst>
              <p:ext uri="{D42A27DB-BD31-4B8C-83A1-F6EECF244321}">
                <p14:modId xmlns:p14="http://schemas.microsoft.com/office/powerpoint/2010/main" val="2756701542"/>
              </p:ext>
            </p:extLst>
          </p:nvPr>
        </p:nvGraphicFramePr>
        <p:xfrm>
          <a:off x="931816" y="1936454"/>
          <a:ext cx="10421983" cy="4264599"/>
        </p:xfrm>
        <a:graphic>
          <a:graphicData uri="http://schemas.openxmlformats.org/drawingml/2006/table">
            <a:tbl>
              <a:tblPr/>
              <a:tblGrid>
                <a:gridCol w="311237">
                  <a:extLst>
                    <a:ext uri="{9D8B030D-6E8A-4147-A177-3AD203B41FA5}">
                      <a16:colId xmlns:a16="http://schemas.microsoft.com/office/drawing/2014/main" val="3272065466"/>
                    </a:ext>
                  </a:extLst>
                </a:gridCol>
                <a:gridCol w="10110746">
                  <a:extLst>
                    <a:ext uri="{9D8B030D-6E8A-4147-A177-3AD203B41FA5}">
                      <a16:colId xmlns:a16="http://schemas.microsoft.com/office/drawing/2014/main" val="743025908"/>
                    </a:ext>
                  </a:extLst>
                </a:gridCol>
              </a:tblGrid>
              <a:tr h="843628">
                <a:tc>
                  <a:txBody>
                    <a:bodyPr/>
                    <a:lstStyle/>
                    <a:p>
                      <a:pPr algn="r" rtl="0" fontAlgn="b"/>
                      <a:r>
                        <a:rPr lang="en-US" sz="1600" dirty="0">
                          <a:effectLst/>
                          <a:latin typeface="Amasis MT Pro Light" panose="02040304050005020304" pitchFamily="18" charset="0"/>
                        </a:rPr>
                        <a:t>1.</a:t>
                      </a:r>
                      <a:endParaRPr lang="et-EE" sz="1600" dirty="0">
                        <a:effectLst/>
                        <a:latin typeface="Amasis MT Pro Light" panose="02040304050005020304" pitchFamily="18" charset="0"/>
                      </a:endParaRPr>
                    </a:p>
                  </a:txBody>
                  <a:tcPr marL="12653" marR="1265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600" dirty="0">
                          <a:effectLst/>
                          <a:latin typeface="Amasis MT Pro Light" panose="02040304050005020304" pitchFamily="18" charset="0"/>
                        </a:rPr>
                        <a:t>Lisada arengukavasse optimistlik stsenaarium ja rahvastikuprognoos, millega arvestatakse sisserännet Tõrva valda, tuginedes noorte perede programmile ja erinevatele uuringutele, mille järgi huvi maale elama tulemise vastu on suurenenud.</a:t>
                      </a:r>
                    </a:p>
                  </a:txBody>
                  <a:tcPr marL="12653" marR="126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36721225"/>
                  </a:ext>
                </a:extLst>
              </a:tr>
              <a:tr h="532186">
                <a:tc>
                  <a:txBody>
                    <a:bodyPr/>
                    <a:lstStyle/>
                    <a:p>
                      <a:pPr algn="r" rtl="0" fontAlgn="b"/>
                      <a:r>
                        <a:rPr lang="en-US" sz="1600" dirty="0">
                          <a:effectLst/>
                          <a:latin typeface="Amasis MT Pro Light" panose="02040304050005020304" pitchFamily="18" charset="0"/>
                        </a:rPr>
                        <a:t>2.</a:t>
                      </a:r>
                      <a:endParaRPr lang="et-EE" sz="1600" dirty="0">
                        <a:effectLst/>
                        <a:latin typeface="Amasis MT Pro Light" panose="02040304050005020304" pitchFamily="18" charset="0"/>
                      </a:endParaRPr>
                    </a:p>
                  </a:txBody>
                  <a:tcPr marL="12653" marR="1265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600">
                          <a:effectLst/>
                          <a:latin typeface="Amasis MT Pro Light" panose="02040304050005020304" pitchFamily="18" charset="0"/>
                        </a:rPr>
                        <a:t>Viia läbi haridusvõrgu kaasajastamine järkjärguliselt kuni õppeaastani 2026/2027, liites esmalt valla põhikoolid ühtse juhtimise ja koordineerimise alla ning tekitada juhtimiskeskus ühe põhikooli baasil, koos vajaliku tugipersonaliga.</a:t>
                      </a:r>
                    </a:p>
                  </a:txBody>
                  <a:tcPr marL="12653" marR="126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3669669016"/>
                  </a:ext>
                </a:extLst>
              </a:tr>
              <a:tr h="988245">
                <a:tc>
                  <a:txBody>
                    <a:bodyPr/>
                    <a:lstStyle/>
                    <a:p>
                      <a:pPr algn="r" rtl="0" fontAlgn="b"/>
                      <a:r>
                        <a:rPr lang="en-US" sz="1600" dirty="0">
                          <a:effectLst/>
                          <a:latin typeface="Amasis MT Pro Light" panose="02040304050005020304" pitchFamily="18" charset="0"/>
                        </a:rPr>
                        <a:t>3.</a:t>
                      </a:r>
                      <a:endParaRPr lang="et-EE" sz="1600" dirty="0">
                        <a:effectLst/>
                        <a:latin typeface="Amasis MT Pro Light" panose="02040304050005020304" pitchFamily="18" charset="0"/>
                      </a:endParaRPr>
                    </a:p>
                  </a:txBody>
                  <a:tcPr marL="12653" marR="1265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600" dirty="0">
                          <a:effectLst/>
                          <a:latin typeface="Amasis MT Pro Light" panose="02040304050005020304" pitchFamily="18" charset="0"/>
                        </a:rPr>
                        <a:t>Jätta alles vähemalt üks maapiirkonna põhikool 9-klassilise koolina. Alles jäetav kool peaks pakkuma õppimisvõimalust neile, kes vajavad õppeks rahulikumat keskkonda ja seda vajadusel koos majutusvõimalusega. Teistes põhikoolides tuleks III kooliastmed ümber korraldada järk-järgult kuni õppeaastani 2026/2027 ning samas tuleks analüüsida I ja II kooliastme jätkusuutlikkust pärast üleminekuaja lõppu.</a:t>
                      </a:r>
                    </a:p>
                  </a:txBody>
                  <a:tcPr marL="12653" marR="126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3064642068"/>
                  </a:ext>
                </a:extLst>
              </a:tr>
              <a:tr h="494123">
                <a:tc>
                  <a:txBody>
                    <a:bodyPr/>
                    <a:lstStyle/>
                    <a:p>
                      <a:pPr algn="r" rtl="0" fontAlgn="b"/>
                      <a:r>
                        <a:rPr lang="en-US" sz="1600" dirty="0">
                          <a:effectLst/>
                          <a:latin typeface="Amasis MT Pro Light" panose="02040304050005020304" pitchFamily="18" charset="0"/>
                        </a:rPr>
                        <a:t>4.</a:t>
                      </a:r>
                      <a:endParaRPr lang="et-EE" sz="1600" dirty="0">
                        <a:effectLst/>
                        <a:latin typeface="Amasis MT Pro Light" panose="02040304050005020304" pitchFamily="18" charset="0"/>
                      </a:endParaRPr>
                    </a:p>
                  </a:txBody>
                  <a:tcPr marL="12653" marR="1265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600">
                          <a:effectLst/>
                          <a:latin typeface="Amasis MT Pro Light" panose="02040304050005020304" pitchFamily="18" charset="0"/>
                        </a:rPr>
                        <a:t>Tõrva Muusikakooli tegevuse kaasajastamine ning oma õppehoone välja ehitamine ja ruumide renoveerimine näiteks Tõrva Kultuurimaja baasil.</a:t>
                      </a:r>
                    </a:p>
                  </a:txBody>
                  <a:tcPr marL="12653" marR="126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2196741869"/>
                  </a:ext>
                </a:extLst>
              </a:tr>
              <a:tr h="665233">
                <a:tc>
                  <a:txBody>
                    <a:bodyPr/>
                    <a:lstStyle/>
                    <a:p>
                      <a:pPr algn="r" rtl="0" fontAlgn="b"/>
                      <a:r>
                        <a:rPr lang="en-US" sz="1600" dirty="0">
                          <a:effectLst/>
                          <a:latin typeface="Amasis MT Pro Light" panose="02040304050005020304" pitchFamily="18" charset="0"/>
                        </a:rPr>
                        <a:t>5.</a:t>
                      </a:r>
                      <a:endParaRPr lang="et-EE" sz="1600" dirty="0">
                        <a:effectLst/>
                        <a:latin typeface="Amasis MT Pro Light" panose="02040304050005020304" pitchFamily="18" charset="0"/>
                      </a:endParaRPr>
                    </a:p>
                  </a:txBody>
                  <a:tcPr marL="12653" marR="1265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600">
                          <a:effectLst/>
                          <a:latin typeface="Amasis MT Pro Light" panose="02040304050005020304" pitchFamily="18" charset="0"/>
                        </a:rPr>
                        <a:t>Hinnata arengukavas riske seoses õpilaste ja elanike väljarändega juhul, kui puudub alternatiivne hariduse andmise võimalus põhikooli astmes peredele, kes soovivad oma lastele valida väiksemast õppeasutust, kui Tõrva Gümnaasium.</a:t>
                      </a:r>
                    </a:p>
                  </a:txBody>
                  <a:tcPr marL="12653" marR="126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490487869"/>
                  </a:ext>
                </a:extLst>
              </a:tr>
              <a:tr h="741184">
                <a:tc>
                  <a:txBody>
                    <a:bodyPr/>
                    <a:lstStyle/>
                    <a:p>
                      <a:pPr algn="r" rtl="0" fontAlgn="b"/>
                      <a:r>
                        <a:rPr lang="en-US" sz="1600" dirty="0">
                          <a:effectLst/>
                          <a:latin typeface="Amasis MT Pro Light" panose="02040304050005020304" pitchFamily="18" charset="0"/>
                        </a:rPr>
                        <a:t>6.</a:t>
                      </a:r>
                      <a:endParaRPr lang="et-EE" sz="1600" dirty="0">
                        <a:effectLst/>
                        <a:latin typeface="Amasis MT Pro Light" panose="02040304050005020304" pitchFamily="18" charset="0"/>
                      </a:endParaRPr>
                    </a:p>
                  </a:txBody>
                  <a:tcPr marL="12653" marR="1265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600" dirty="0">
                          <a:effectLst/>
                          <a:latin typeface="Amasis MT Pro Light" panose="02040304050005020304" pitchFamily="18" charset="0"/>
                        </a:rPr>
                        <a:t>Õpilaskodu tegevuse jätkamine uue ühendasutuse käigus neile, kellel</a:t>
                      </a:r>
                      <a:br>
                        <a:rPr lang="et-EE" sz="1600" dirty="0">
                          <a:effectLst/>
                          <a:latin typeface="Amasis MT Pro Light" panose="02040304050005020304" pitchFamily="18" charset="0"/>
                        </a:rPr>
                      </a:br>
                      <a:r>
                        <a:rPr lang="et-EE" sz="1600" dirty="0">
                          <a:effectLst/>
                          <a:latin typeface="Amasis MT Pro Light" panose="02040304050005020304" pitchFamily="18" charset="0"/>
                        </a:rPr>
                        <a:t>puudub võimalus õppida oma kodus, Tõrva Gümnaasiumi juures ühiselamu võimaluse</a:t>
                      </a:r>
                      <a:br>
                        <a:rPr lang="et-EE" sz="1600" dirty="0">
                          <a:effectLst/>
                          <a:latin typeface="Amasis MT Pro Light" panose="02040304050005020304" pitchFamily="18" charset="0"/>
                        </a:rPr>
                      </a:br>
                      <a:r>
                        <a:rPr lang="et-EE" sz="1600" dirty="0">
                          <a:effectLst/>
                          <a:latin typeface="Amasis MT Pro Light" panose="02040304050005020304" pitchFamily="18" charset="0"/>
                        </a:rPr>
                        <a:t>laiendamine gümnaasiumiõpilastele.</a:t>
                      </a:r>
                    </a:p>
                  </a:txBody>
                  <a:tcPr marL="12653" marR="1265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3014064588"/>
                  </a:ext>
                </a:extLst>
              </a:tr>
            </a:tbl>
          </a:graphicData>
        </a:graphic>
      </p:graphicFrame>
      <p:pic>
        <p:nvPicPr>
          <p:cNvPr id="4" name="Pilt 1">
            <a:extLst>
              <a:ext uri="{FF2B5EF4-FFF2-40B4-BE49-F238E27FC236}">
                <a16:creationId xmlns:a16="http://schemas.microsoft.com/office/drawing/2014/main" id="{EC1E8173-F0BB-3324-12CF-33B2A2CD5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91919" y="302354"/>
            <a:ext cx="1168364" cy="1388334"/>
          </a:xfrm>
          <a:prstGeom prst="rect">
            <a:avLst/>
          </a:prstGeom>
          <a:noFill/>
        </p:spPr>
      </p:pic>
    </p:spTree>
    <p:extLst>
      <p:ext uri="{BB962C8B-B14F-4D97-AF65-F5344CB8AC3E}">
        <p14:creationId xmlns:p14="http://schemas.microsoft.com/office/powerpoint/2010/main" val="200611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9D10-F93B-2153-70CC-61AD677588E5}"/>
              </a:ext>
            </a:extLst>
          </p:cNvPr>
          <p:cNvSpPr>
            <a:spLocks noGrp="1"/>
          </p:cNvSpPr>
          <p:nvPr>
            <p:ph type="title"/>
          </p:nvPr>
        </p:nvSpPr>
        <p:spPr/>
        <p:txBody>
          <a:bodyPr>
            <a:normAutofit fontScale="90000"/>
          </a:bodyPr>
          <a:lstStyle/>
          <a:p>
            <a:r>
              <a:rPr lang="en-US" b="1" dirty="0" err="1">
                <a:latin typeface="Amasis MT Pro Light" panose="02040304050005020304" pitchFamily="18" charset="0"/>
              </a:rPr>
              <a:t>Avalikul</a:t>
            </a:r>
            <a:r>
              <a:rPr lang="en-US" b="1" dirty="0">
                <a:latin typeface="Amasis MT Pro Light" panose="02040304050005020304" pitchFamily="18" charset="0"/>
              </a:rPr>
              <a:t> </a:t>
            </a:r>
            <a:r>
              <a:rPr lang="en-US" b="1" dirty="0" err="1">
                <a:latin typeface="Amasis MT Pro Light" panose="02040304050005020304" pitchFamily="18" charset="0"/>
              </a:rPr>
              <a:t>väljapanekul</a:t>
            </a:r>
            <a:r>
              <a:rPr lang="en-US" b="1" dirty="0">
                <a:latin typeface="Amasis MT Pro Light" panose="02040304050005020304" pitchFamily="18" charset="0"/>
              </a:rPr>
              <a:t> </a:t>
            </a:r>
            <a:r>
              <a:rPr lang="en-US" b="1" dirty="0" err="1">
                <a:latin typeface="Amasis MT Pro Light" panose="02040304050005020304" pitchFamily="18" charset="0"/>
              </a:rPr>
              <a:t>esitatud</a:t>
            </a:r>
            <a:r>
              <a:rPr lang="en-US" b="1" dirty="0">
                <a:latin typeface="Amasis MT Pro Light" panose="02040304050005020304" pitchFamily="18" charset="0"/>
              </a:rPr>
              <a:t> </a:t>
            </a:r>
            <a:r>
              <a:rPr lang="en-US" b="1" dirty="0" err="1">
                <a:latin typeface="Amasis MT Pro Light" panose="02040304050005020304" pitchFamily="18" charset="0"/>
              </a:rPr>
              <a:t>ettepanekud</a:t>
            </a:r>
            <a:br>
              <a:rPr lang="en-US" b="1" dirty="0">
                <a:latin typeface="Amasis MT Pro Light" panose="02040304050005020304" pitchFamily="18" charset="0"/>
              </a:rPr>
            </a:br>
            <a:br>
              <a:rPr lang="en-US" b="1" dirty="0">
                <a:latin typeface="Amasis MT Pro Light" panose="02040304050005020304" pitchFamily="18" charset="0"/>
              </a:rPr>
            </a:br>
            <a:r>
              <a:rPr lang="en-US" sz="2800" b="1" dirty="0" err="1">
                <a:solidFill>
                  <a:schemeClr val="accent1">
                    <a:lumMod val="75000"/>
                  </a:schemeClr>
                </a:solidFill>
                <a:latin typeface="Amasis MT Pro Light" panose="02040304050005020304" pitchFamily="18" charset="0"/>
              </a:rPr>
              <a:t>Fraktsioon</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Valimisliit</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Ühtne</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Kogukond</a:t>
            </a:r>
            <a:endParaRPr lang="et-EE" dirty="0"/>
          </a:p>
        </p:txBody>
      </p:sp>
      <p:graphicFrame>
        <p:nvGraphicFramePr>
          <p:cNvPr id="4" name="Content Placeholder 3">
            <a:extLst>
              <a:ext uri="{FF2B5EF4-FFF2-40B4-BE49-F238E27FC236}">
                <a16:creationId xmlns:a16="http://schemas.microsoft.com/office/drawing/2014/main" id="{DB4E042A-60A1-F835-A9DB-C4BECC7E102F}"/>
              </a:ext>
            </a:extLst>
          </p:cNvPr>
          <p:cNvGraphicFramePr>
            <a:graphicFrameLocks noGrp="1"/>
          </p:cNvGraphicFramePr>
          <p:nvPr>
            <p:ph idx="1"/>
            <p:extLst>
              <p:ext uri="{D42A27DB-BD31-4B8C-83A1-F6EECF244321}">
                <p14:modId xmlns:p14="http://schemas.microsoft.com/office/powerpoint/2010/main" val="4064072788"/>
              </p:ext>
            </p:extLst>
          </p:nvPr>
        </p:nvGraphicFramePr>
        <p:xfrm>
          <a:off x="838200" y="1825625"/>
          <a:ext cx="10515600" cy="4377818"/>
        </p:xfrm>
        <a:graphic>
          <a:graphicData uri="http://schemas.openxmlformats.org/drawingml/2006/table">
            <a:tbl>
              <a:tblPr/>
              <a:tblGrid>
                <a:gridCol w="482520">
                  <a:extLst>
                    <a:ext uri="{9D8B030D-6E8A-4147-A177-3AD203B41FA5}">
                      <a16:colId xmlns:a16="http://schemas.microsoft.com/office/drawing/2014/main" val="385854478"/>
                    </a:ext>
                  </a:extLst>
                </a:gridCol>
                <a:gridCol w="10033080">
                  <a:extLst>
                    <a:ext uri="{9D8B030D-6E8A-4147-A177-3AD203B41FA5}">
                      <a16:colId xmlns:a16="http://schemas.microsoft.com/office/drawing/2014/main" val="1301992695"/>
                    </a:ext>
                  </a:extLst>
                </a:gridCol>
              </a:tblGrid>
              <a:tr h="696214">
                <a:tc>
                  <a:txBody>
                    <a:bodyPr/>
                    <a:lstStyle/>
                    <a:p>
                      <a:pPr algn="r" rtl="0" fontAlgn="b"/>
                      <a:r>
                        <a:rPr lang="en-US" sz="1800" dirty="0">
                          <a:effectLst/>
                          <a:latin typeface="Amasis MT Pro Light" panose="02040304050005020304" pitchFamily="18" charset="0"/>
                        </a:rPr>
                        <a:t>7.</a:t>
                      </a:r>
                      <a:endParaRPr lang="et-EE" sz="1800" dirty="0">
                        <a:effectLst/>
                        <a:latin typeface="Amasis MT Pro Light" panose="02040304050005020304" pitchFamily="18" charset="0"/>
                      </a:endParaRPr>
                    </a:p>
                  </a:txBody>
                  <a:tcPr marL="18131" marR="18131"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a:effectLst/>
                          <a:latin typeface="Amasis MT Pro Light" panose="02040304050005020304" pitchFamily="18" charset="0"/>
                        </a:rPr>
                        <a:t>Mitteformaalse õppe lõimimispõhimõtete sõnastamine ja rakendamine üldhariduskoolides. Teha analüüs, milliseid õppeaineid ja mis tingimustel on võimalik läbida, arvestades mitteformaalõppe kogemust.</a:t>
                      </a:r>
                    </a:p>
                  </a:txBody>
                  <a:tcPr marL="18131" marR="18131"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097468638"/>
                  </a:ext>
                </a:extLst>
              </a:tr>
              <a:tr h="870268">
                <a:tc>
                  <a:txBody>
                    <a:bodyPr/>
                    <a:lstStyle/>
                    <a:p>
                      <a:pPr algn="r" rtl="0" fontAlgn="b"/>
                      <a:r>
                        <a:rPr lang="en-US" sz="1800" dirty="0">
                          <a:effectLst/>
                          <a:latin typeface="Amasis MT Pro Light" panose="02040304050005020304" pitchFamily="18" charset="0"/>
                        </a:rPr>
                        <a:t>8.</a:t>
                      </a:r>
                      <a:endParaRPr lang="et-EE" sz="1800" dirty="0">
                        <a:effectLst/>
                        <a:latin typeface="Amasis MT Pro Light" panose="02040304050005020304" pitchFamily="18" charset="0"/>
                      </a:endParaRPr>
                    </a:p>
                  </a:txBody>
                  <a:tcPr marL="18131" marR="18131"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dirty="0">
                          <a:effectLst/>
                          <a:latin typeface="Amasis MT Pro Light" panose="02040304050005020304" pitchFamily="18" charset="0"/>
                        </a:rPr>
                        <a:t>Tõrva Gümnaasiumi gümnaasiumiõppeastme säilitamiseks ja kvaliteedi parandamiseks tegevusprogrammi koostamine. Tõrva Gümnaasiumi propageerimine lastevanematele ja noortele mainekujunduse kaudu. 2022/2023 õppeaasta lõpuks Tõrva Gümnaasiumi arengukava koostamine.</a:t>
                      </a:r>
                    </a:p>
                  </a:txBody>
                  <a:tcPr marL="18131" marR="18131"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4039000285"/>
                  </a:ext>
                </a:extLst>
              </a:tr>
              <a:tr h="696214">
                <a:tc>
                  <a:txBody>
                    <a:bodyPr/>
                    <a:lstStyle/>
                    <a:p>
                      <a:pPr algn="r" rtl="0" fontAlgn="b"/>
                      <a:r>
                        <a:rPr lang="en-US" sz="1800" dirty="0">
                          <a:effectLst/>
                          <a:latin typeface="Amasis MT Pro Light" panose="02040304050005020304" pitchFamily="18" charset="0"/>
                        </a:rPr>
                        <a:t>9.</a:t>
                      </a:r>
                      <a:endParaRPr lang="et-EE" sz="1800" dirty="0">
                        <a:effectLst/>
                        <a:latin typeface="Amasis MT Pro Light" panose="02040304050005020304" pitchFamily="18" charset="0"/>
                      </a:endParaRPr>
                    </a:p>
                  </a:txBody>
                  <a:tcPr marL="18131" marR="18131"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a:effectLst/>
                          <a:latin typeface="Amasis MT Pro Light" panose="02040304050005020304" pitchFamily="18" charset="0"/>
                        </a:rPr>
                        <a:t>Digitaalse taotlussüsteemide kasutusele võtmine hariduse-, kultuuri- ja noorsootöövaldkonna</a:t>
                      </a:r>
                      <a:br>
                        <a:rPr lang="et-EE" sz="1800">
                          <a:effectLst/>
                          <a:latin typeface="Amasis MT Pro Light" panose="02040304050005020304" pitchFamily="18" charset="0"/>
                        </a:rPr>
                      </a:br>
                      <a:r>
                        <a:rPr lang="et-EE" sz="1800">
                          <a:effectLst/>
                          <a:latin typeface="Amasis MT Pro Light" panose="02040304050005020304" pitchFamily="18" charset="0"/>
                        </a:rPr>
                        <a:t>taotluste menetlemiseks, sealhulgas lasteaiakohtade taotlused.</a:t>
                      </a:r>
                    </a:p>
                  </a:txBody>
                  <a:tcPr marL="18131" marR="18131"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973092845"/>
                  </a:ext>
                </a:extLst>
              </a:tr>
              <a:tr h="522161">
                <a:tc>
                  <a:txBody>
                    <a:bodyPr/>
                    <a:lstStyle/>
                    <a:p>
                      <a:pPr algn="r" rtl="0" fontAlgn="b"/>
                      <a:r>
                        <a:rPr lang="en-US" sz="1800" dirty="0">
                          <a:effectLst/>
                          <a:latin typeface="Amasis MT Pro Light" panose="02040304050005020304" pitchFamily="18" charset="0"/>
                        </a:rPr>
                        <a:t>10.</a:t>
                      </a:r>
                      <a:endParaRPr lang="et-EE" sz="1800" dirty="0">
                        <a:effectLst/>
                        <a:latin typeface="Amasis MT Pro Light" panose="02040304050005020304" pitchFamily="18" charset="0"/>
                      </a:endParaRPr>
                    </a:p>
                  </a:txBody>
                  <a:tcPr marL="18131" marR="18131"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dirty="0">
                          <a:effectLst/>
                          <a:latin typeface="Amasis MT Pro Light" panose="02040304050005020304" pitchFamily="18" charset="0"/>
                        </a:rPr>
                        <a:t>Analüüsida kunsti, tantsu, teatri ja muude kultuuri valdkondade edendamiseks ühise huviharidusasutuse loomist.</a:t>
                      </a:r>
                    </a:p>
                  </a:txBody>
                  <a:tcPr marL="18131" marR="18131"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21393956"/>
                  </a:ext>
                </a:extLst>
              </a:tr>
              <a:tr h="1566482">
                <a:tc>
                  <a:txBody>
                    <a:bodyPr/>
                    <a:lstStyle/>
                    <a:p>
                      <a:pPr algn="r" rtl="0" fontAlgn="b"/>
                      <a:r>
                        <a:rPr lang="en-US" sz="1800" dirty="0">
                          <a:effectLst/>
                          <a:latin typeface="Amasis MT Pro Light" panose="02040304050005020304" pitchFamily="18" charset="0"/>
                        </a:rPr>
                        <a:t>11.</a:t>
                      </a:r>
                      <a:endParaRPr lang="et-EE" sz="1800" dirty="0">
                        <a:effectLst/>
                        <a:latin typeface="Amasis MT Pro Light" panose="02040304050005020304" pitchFamily="18" charset="0"/>
                      </a:endParaRPr>
                    </a:p>
                  </a:txBody>
                  <a:tcPr marL="18131" marR="18131"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AF6"/>
                    </a:solidFill>
                  </a:tcPr>
                </a:tc>
                <a:tc>
                  <a:txBody>
                    <a:bodyPr/>
                    <a:lstStyle/>
                    <a:p>
                      <a:pPr rtl="0" fontAlgn="b"/>
                      <a:r>
                        <a:rPr lang="et-EE" sz="1800" dirty="0">
                          <a:effectLst/>
                          <a:latin typeface="Amasis MT Pro Light" panose="02040304050005020304" pitchFamily="18" charset="0"/>
                        </a:rPr>
                        <a:t>Õpetajate järelkasvu tagamine, haridustöötajate ühtse koolitamise ja personalipoliitika</a:t>
                      </a:r>
                      <a:br>
                        <a:rPr lang="et-EE" sz="1800" dirty="0">
                          <a:effectLst/>
                          <a:latin typeface="Amasis MT Pro Light" panose="02040304050005020304" pitchFamily="18" charset="0"/>
                        </a:rPr>
                      </a:br>
                      <a:r>
                        <a:rPr lang="et-EE" sz="1800" dirty="0">
                          <a:effectLst/>
                          <a:latin typeface="Amasis MT Pro Light" panose="02040304050005020304" pitchFamily="18" charset="0"/>
                        </a:rPr>
                        <a:t>kujundamine. Haridustöötajate eneseharimist toetavate ja nende mainet tõstvate projektide</a:t>
                      </a:r>
                      <a:br>
                        <a:rPr lang="et-EE" sz="1800" dirty="0">
                          <a:effectLst/>
                          <a:latin typeface="Amasis MT Pro Light" panose="02040304050005020304" pitchFamily="18" charset="0"/>
                        </a:rPr>
                      </a:br>
                      <a:r>
                        <a:rPr lang="et-EE" sz="1800" dirty="0">
                          <a:effectLst/>
                          <a:latin typeface="Amasis MT Pro Light" panose="02040304050005020304" pitchFamily="18" charset="0"/>
                        </a:rPr>
                        <a:t>käivitamine. Erivajadustega õpilaste õpetamiseks vajaliku kompetentsi hoidmine ja tõstmine.</a:t>
                      </a:r>
                      <a:br>
                        <a:rPr lang="et-EE" sz="1800" dirty="0">
                          <a:effectLst/>
                          <a:latin typeface="Amasis MT Pro Light" panose="02040304050005020304" pitchFamily="18" charset="0"/>
                        </a:rPr>
                      </a:br>
                      <a:r>
                        <a:rPr lang="et-EE" sz="1800" dirty="0">
                          <a:effectLst/>
                          <a:latin typeface="Amasis MT Pro Light" panose="02040304050005020304" pitchFamily="18" charset="0"/>
                        </a:rPr>
                        <a:t>Noortele õpetajatele motivatsioonipaketi sisseseadmine (eluruumide pakkumine, stipendiumid</a:t>
                      </a:r>
                      <a:br>
                        <a:rPr lang="et-EE" sz="1800" dirty="0">
                          <a:effectLst/>
                          <a:latin typeface="Amasis MT Pro Light" panose="02040304050005020304" pitchFamily="18" charset="0"/>
                        </a:rPr>
                      </a:br>
                      <a:r>
                        <a:rPr lang="et-EE" sz="1800" dirty="0">
                          <a:effectLst/>
                          <a:latin typeface="Amasis MT Pro Light" panose="02040304050005020304" pitchFamily="18" charset="0"/>
                        </a:rPr>
                        <a:t>jne).</a:t>
                      </a:r>
                    </a:p>
                  </a:txBody>
                  <a:tcPr marL="18131" marR="18131"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94564277"/>
                  </a:ext>
                </a:extLst>
              </a:tr>
            </a:tbl>
          </a:graphicData>
        </a:graphic>
      </p:graphicFrame>
      <p:pic>
        <p:nvPicPr>
          <p:cNvPr id="5" name="Pilt 1">
            <a:extLst>
              <a:ext uri="{FF2B5EF4-FFF2-40B4-BE49-F238E27FC236}">
                <a16:creationId xmlns:a16="http://schemas.microsoft.com/office/drawing/2014/main" id="{B81A737A-7ABB-F35E-997E-8114DB853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91919" y="302354"/>
            <a:ext cx="1168364" cy="1388334"/>
          </a:xfrm>
          <a:prstGeom prst="rect">
            <a:avLst/>
          </a:prstGeom>
          <a:noFill/>
        </p:spPr>
      </p:pic>
    </p:spTree>
    <p:extLst>
      <p:ext uri="{BB962C8B-B14F-4D97-AF65-F5344CB8AC3E}">
        <p14:creationId xmlns:p14="http://schemas.microsoft.com/office/powerpoint/2010/main" val="199515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ED74CD-9C3D-2C53-0DCC-F263357AAA7D}"/>
              </a:ext>
            </a:extLst>
          </p:cNvPr>
          <p:cNvSpPr>
            <a:spLocks noGrp="1"/>
          </p:cNvSpPr>
          <p:nvPr>
            <p:ph type="title"/>
          </p:nvPr>
        </p:nvSpPr>
        <p:spPr/>
        <p:txBody>
          <a:bodyPr>
            <a:normAutofit fontScale="90000"/>
          </a:bodyPr>
          <a:lstStyle/>
          <a:p>
            <a:r>
              <a:rPr lang="en-US" b="1" dirty="0" err="1">
                <a:latin typeface="Amasis MT Pro Light" panose="02040304050005020304" pitchFamily="18" charset="0"/>
              </a:rPr>
              <a:t>Avalikul</a:t>
            </a:r>
            <a:r>
              <a:rPr lang="en-US" b="1" dirty="0">
                <a:latin typeface="Amasis MT Pro Light" panose="02040304050005020304" pitchFamily="18" charset="0"/>
              </a:rPr>
              <a:t> </a:t>
            </a:r>
            <a:r>
              <a:rPr lang="en-US" b="1" dirty="0" err="1">
                <a:latin typeface="Amasis MT Pro Light" panose="02040304050005020304" pitchFamily="18" charset="0"/>
              </a:rPr>
              <a:t>väljapanekul</a:t>
            </a:r>
            <a:r>
              <a:rPr lang="en-US" b="1" dirty="0">
                <a:latin typeface="Amasis MT Pro Light" panose="02040304050005020304" pitchFamily="18" charset="0"/>
              </a:rPr>
              <a:t> </a:t>
            </a:r>
            <a:r>
              <a:rPr lang="en-US" b="1" dirty="0" err="1">
                <a:latin typeface="Amasis MT Pro Light" panose="02040304050005020304" pitchFamily="18" charset="0"/>
              </a:rPr>
              <a:t>esitatud</a:t>
            </a:r>
            <a:r>
              <a:rPr lang="en-US" b="1" dirty="0">
                <a:latin typeface="Amasis MT Pro Light" panose="02040304050005020304" pitchFamily="18" charset="0"/>
              </a:rPr>
              <a:t> </a:t>
            </a:r>
            <a:r>
              <a:rPr lang="en-US" b="1" dirty="0" err="1">
                <a:latin typeface="Amasis MT Pro Light" panose="02040304050005020304" pitchFamily="18" charset="0"/>
              </a:rPr>
              <a:t>ettepanekud</a:t>
            </a:r>
            <a:br>
              <a:rPr lang="en-US" b="1" dirty="0">
                <a:latin typeface="Amasis MT Pro Light" panose="02040304050005020304" pitchFamily="18" charset="0"/>
              </a:rPr>
            </a:br>
            <a:br>
              <a:rPr lang="en-US" b="1" dirty="0">
                <a:latin typeface="Amasis MT Pro Light" panose="02040304050005020304" pitchFamily="18" charset="0"/>
              </a:rPr>
            </a:br>
            <a:r>
              <a:rPr lang="en-US" sz="2800" b="1" dirty="0" err="1">
                <a:solidFill>
                  <a:schemeClr val="accent1">
                    <a:lumMod val="75000"/>
                  </a:schemeClr>
                </a:solidFill>
                <a:latin typeface="Amasis MT Pro Light" panose="02040304050005020304" pitchFamily="18" charset="0"/>
              </a:rPr>
              <a:t>Fraktsioon</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Valimisliit</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Ühtne</a:t>
            </a:r>
            <a:r>
              <a:rPr lang="en-US" sz="2800" b="1" dirty="0">
                <a:solidFill>
                  <a:schemeClr val="accent1">
                    <a:lumMod val="75000"/>
                  </a:schemeClr>
                </a:solidFill>
                <a:latin typeface="Amasis MT Pro Light" panose="02040304050005020304" pitchFamily="18" charset="0"/>
              </a:rPr>
              <a:t> </a:t>
            </a:r>
            <a:r>
              <a:rPr lang="en-US" sz="2800" b="1" dirty="0" err="1">
                <a:solidFill>
                  <a:schemeClr val="accent1">
                    <a:lumMod val="75000"/>
                  </a:schemeClr>
                </a:solidFill>
                <a:latin typeface="Amasis MT Pro Light" panose="02040304050005020304" pitchFamily="18" charset="0"/>
              </a:rPr>
              <a:t>Kogukond</a:t>
            </a:r>
            <a:endParaRPr lang="et-EE" dirty="0"/>
          </a:p>
        </p:txBody>
      </p:sp>
      <p:graphicFrame>
        <p:nvGraphicFramePr>
          <p:cNvPr id="7" name="Content Placeholder 6">
            <a:extLst>
              <a:ext uri="{FF2B5EF4-FFF2-40B4-BE49-F238E27FC236}">
                <a16:creationId xmlns:a16="http://schemas.microsoft.com/office/drawing/2014/main" id="{F2E895E0-2DF4-26C5-22E9-F6AD07D17C45}"/>
              </a:ext>
            </a:extLst>
          </p:cNvPr>
          <p:cNvGraphicFramePr>
            <a:graphicFrameLocks noGrp="1"/>
          </p:cNvGraphicFramePr>
          <p:nvPr>
            <p:ph idx="1"/>
            <p:extLst>
              <p:ext uri="{D42A27DB-BD31-4B8C-83A1-F6EECF244321}">
                <p14:modId xmlns:p14="http://schemas.microsoft.com/office/powerpoint/2010/main" val="1931535606"/>
              </p:ext>
            </p:extLst>
          </p:nvPr>
        </p:nvGraphicFramePr>
        <p:xfrm>
          <a:off x="942391" y="1821974"/>
          <a:ext cx="9759821" cy="4778721"/>
        </p:xfrm>
        <a:graphic>
          <a:graphicData uri="http://schemas.openxmlformats.org/drawingml/2006/table">
            <a:tbl>
              <a:tblPr/>
              <a:tblGrid>
                <a:gridCol w="447841">
                  <a:extLst>
                    <a:ext uri="{9D8B030D-6E8A-4147-A177-3AD203B41FA5}">
                      <a16:colId xmlns:a16="http://schemas.microsoft.com/office/drawing/2014/main" val="4002068828"/>
                    </a:ext>
                  </a:extLst>
                </a:gridCol>
                <a:gridCol w="9311980">
                  <a:extLst>
                    <a:ext uri="{9D8B030D-6E8A-4147-A177-3AD203B41FA5}">
                      <a16:colId xmlns:a16="http://schemas.microsoft.com/office/drawing/2014/main" val="998207900"/>
                    </a:ext>
                  </a:extLst>
                </a:gridCol>
              </a:tblGrid>
              <a:tr h="988940">
                <a:tc>
                  <a:txBody>
                    <a:bodyPr/>
                    <a:lstStyle/>
                    <a:p>
                      <a:pPr algn="r" rtl="0" fontAlgn="b"/>
                      <a:r>
                        <a:rPr lang="en-US" sz="1800" dirty="0">
                          <a:effectLst/>
                          <a:latin typeface="Amasis MT Pro Light" panose="02040304050005020304" pitchFamily="18" charset="0"/>
                        </a:rPr>
                        <a:t>12.</a:t>
                      </a:r>
                      <a:endParaRPr lang="et-EE" sz="1800" dirty="0">
                        <a:effectLst/>
                        <a:latin typeface="Amasis MT Pro Light" panose="02040304050005020304" pitchFamily="18" charset="0"/>
                      </a:endParaRPr>
                    </a:p>
                  </a:txBody>
                  <a:tcPr marL="20603" marR="206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a:effectLst/>
                          <a:latin typeface="Amasis MT Pro Light" panose="02040304050005020304" pitchFamily="18" charset="0"/>
                        </a:rPr>
                        <a:t>Ühtlustada lasteaiaõpetajatel palgad ja puhkused ning seada eesmärgiks tagada</a:t>
                      </a:r>
                      <a:br>
                        <a:rPr lang="et-EE" sz="1800">
                          <a:effectLst/>
                          <a:latin typeface="Amasis MT Pro Light" panose="02040304050005020304" pitchFamily="18" charset="0"/>
                        </a:rPr>
                      </a:br>
                      <a:r>
                        <a:rPr lang="et-EE" sz="1800">
                          <a:effectLst/>
                          <a:latin typeface="Amasis MT Pro Light" panose="02040304050005020304" pitchFamily="18" charset="0"/>
                        </a:rPr>
                        <a:t>lasteaiaõpetajatele, huviharidusõpetajatele ning kutsega noorsootöötajatele vähemalt õpetaja</a:t>
                      </a:r>
                      <a:br>
                        <a:rPr lang="et-EE" sz="1800">
                          <a:effectLst/>
                          <a:latin typeface="Amasis MT Pro Light" panose="02040304050005020304" pitchFamily="18" charset="0"/>
                        </a:rPr>
                      </a:br>
                      <a:r>
                        <a:rPr lang="et-EE" sz="1800">
                          <a:effectLst/>
                          <a:latin typeface="Amasis MT Pro Light" panose="02040304050005020304" pitchFamily="18" charset="0"/>
                        </a:rPr>
                        <a:t>miinimumpalk.</a:t>
                      </a:r>
                    </a:p>
                  </a:txBody>
                  <a:tcPr marL="20603" marR="206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4131270961"/>
                  </a:ext>
                </a:extLst>
              </a:tr>
              <a:tr h="988940">
                <a:tc>
                  <a:txBody>
                    <a:bodyPr/>
                    <a:lstStyle/>
                    <a:p>
                      <a:pPr algn="r" rtl="0" fontAlgn="b"/>
                      <a:r>
                        <a:rPr lang="en-US" sz="1800" dirty="0">
                          <a:effectLst/>
                          <a:latin typeface="Amasis MT Pro Light" panose="02040304050005020304" pitchFamily="18" charset="0"/>
                        </a:rPr>
                        <a:t>13.</a:t>
                      </a:r>
                      <a:endParaRPr lang="et-EE" sz="1800" dirty="0">
                        <a:effectLst/>
                        <a:latin typeface="Amasis MT Pro Light" panose="02040304050005020304" pitchFamily="18" charset="0"/>
                      </a:endParaRPr>
                    </a:p>
                  </a:txBody>
                  <a:tcPr marL="20603" marR="206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dirty="0">
                          <a:effectLst/>
                          <a:latin typeface="Amasis MT Pro Light" panose="02040304050005020304" pitchFamily="18" charset="0"/>
                        </a:rPr>
                        <a:t>Tõrva valla õpilastele ja haridus- ja noorsootöötajate stipendiumifondi loomine</a:t>
                      </a:r>
                      <a:br>
                        <a:rPr lang="et-EE" sz="1800" dirty="0">
                          <a:effectLst/>
                          <a:latin typeface="Amasis MT Pro Light" panose="02040304050005020304" pitchFamily="18" charset="0"/>
                        </a:rPr>
                      </a:br>
                      <a:r>
                        <a:rPr lang="et-EE" sz="1800" dirty="0">
                          <a:effectLst/>
                          <a:latin typeface="Amasis MT Pro Light" panose="02040304050005020304" pitchFamily="18" charset="0"/>
                        </a:rPr>
                        <a:t>enesetäiendamiseks ja premeerimiseks koostöös kolmanda ja erasektoriga.Tõrva valla õpilastele ja haridus- ja noorsootöötajate stipendiumifondi loomine</a:t>
                      </a:r>
                    </a:p>
                  </a:txBody>
                  <a:tcPr marL="20603" marR="206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245235911"/>
                  </a:ext>
                </a:extLst>
              </a:tr>
              <a:tr h="593364">
                <a:tc>
                  <a:txBody>
                    <a:bodyPr/>
                    <a:lstStyle/>
                    <a:p>
                      <a:pPr algn="r" rtl="0" fontAlgn="b"/>
                      <a:r>
                        <a:rPr lang="en-US" sz="1800" dirty="0">
                          <a:effectLst/>
                          <a:latin typeface="Amasis MT Pro Light" panose="02040304050005020304" pitchFamily="18" charset="0"/>
                        </a:rPr>
                        <a:t>14.</a:t>
                      </a:r>
                      <a:endParaRPr lang="et-EE" sz="1800" dirty="0">
                        <a:effectLst/>
                        <a:latin typeface="Amasis MT Pro Light" panose="02040304050005020304" pitchFamily="18" charset="0"/>
                      </a:endParaRPr>
                    </a:p>
                  </a:txBody>
                  <a:tcPr marL="20603" marR="206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fi-FI" sz="1800">
                          <a:effectLst/>
                          <a:latin typeface="Amasis MT Pro Light" panose="02040304050005020304" pitchFamily="18" charset="0"/>
                        </a:rPr>
                        <a:t>Tõrva valla uussisserändajate toetamine Eesti haridusmaastikul hakkamasaamiseks ja</a:t>
                      </a:r>
                      <a:br>
                        <a:rPr lang="fi-FI" sz="1800">
                          <a:effectLst/>
                          <a:latin typeface="Amasis MT Pro Light" panose="02040304050005020304" pitchFamily="18" charset="0"/>
                        </a:rPr>
                      </a:br>
                      <a:r>
                        <a:rPr lang="fi-FI" sz="1800">
                          <a:effectLst/>
                          <a:latin typeface="Amasis MT Pro Light" panose="02040304050005020304" pitchFamily="18" charset="0"/>
                        </a:rPr>
                        <a:t>kogukonda integreerimiseks.</a:t>
                      </a:r>
                    </a:p>
                  </a:txBody>
                  <a:tcPr marL="20603" marR="206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279475186"/>
                  </a:ext>
                </a:extLst>
              </a:tr>
              <a:tr h="1384517">
                <a:tc>
                  <a:txBody>
                    <a:bodyPr/>
                    <a:lstStyle/>
                    <a:p>
                      <a:pPr algn="r" rtl="0" fontAlgn="b"/>
                      <a:r>
                        <a:rPr lang="en-US" sz="1800" dirty="0">
                          <a:effectLst/>
                          <a:latin typeface="Amasis MT Pro Light" panose="02040304050005020304" pitchFamily="18" charset="0"/>
                        </a:rPr>
                        <a:t>15.</a:t>
                      </a:r>
                      <a:endParaRPr lang="et-EE" sz="1800" dirty="0">
                        <a:effectLst/>
                        <a:latin typeface="Amasis MT Pro Light" panose="02040304050005020304" pitchFamily="18" charset="0"/>
                      </a:endParaRPr>
                    </a:p>
                  </a:txBody>
                  <a:tcPr marL="20603" marR="206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b"/>
                      <a:r>
                        <a:rPr lang="et-EE" sz="1800" dirty="0">
                          <a:effectLst/>
                          <a:latin typeface="Amasis MT Pro Light" panose="02040304050005020304" pitchFamily="18" charset="0"/>
                        </a:rPr>
                        <a:t>Luua hariduslike tugiteenuste keskus (näiteks Tõrva Gümnaasiumi,, Tõrva Vallavalitsuse või</a:t>
                      </a:r>
                      <a:br>
                        <a:rPr lang="et-EE" sz="1800" dirty="0">
                          <a:effectLst/>
                          <a:latin typeface="Amasis MT Pro Light" panose="02040304050005020304" pitchFamily="18" charset="0"/>
                        </a:rPr>
                      </a:br>
                      <a:r>
                        <a:rPr lang="et-EE" sz="1800" dirty="0">
                          <a:effectLst/>
                          <a:latin typeface="Amasis MT Pro Light" panose="02040304050005020304" pitchFamily="18" charset="0"/>
                        </a:rPr>
                        <a:t>Tõrva Avatud Noortekeskuse alla), mis teenindaks valla lasteaedasid, noortekeskusi,</a:t>
                      </a:r>
                      <a:br>
                        <a:rPr lang="et-EE" sz="1800" dirty="0">
                          <a:effectLst/>
                          <a:latin typeface="Amasis MT Pro Light" panose="02040304050005020304" pitchFamily="18" charset="0"/>
                        </a:rPr>
                      </a:br>
                      <a:r>
                        <a:rPr lang="et-EE" sz="1800" dirty="0">
                          <a:effectLst/>
                          <a:latin typeface="Amasis MT Pro Light" panose="02040304050005020304" pitchFamily="18" charset="0"/>
                        </a:rPr>
                        <a:t>üldhariduskoole, kui ka huvikoole. Samuti toetaks NEET-noorte ja erivajadustega noorte</a:t>
                      </a:r>
                      <a:br>
                        <a:rPr lang="et-EE" sz="1800" dirty="0">
                          <a:effectLst/>
                          <a:latin typeface="Amasis MT Pro Light" panose="02040304050005020304" pitchFamily="18" charset="0"/>
                        </a:rPr>
                      </a:br>
                      <a:r>
                        <a:rPr lang="et-EE" sz="1800" dirty="0">
                          <a:effectLst/>
                          <a:latin typeface="Amasis MT Pro Light" panose="02040304050005020304" pitchFamily="18" charset="0"/>
                        </a:rPr>
                        <a:t>hakkamasaamist.</a:t>
                      </a:r>
                    </a:p>
                  </a:txBody>
                  <a:tcPr marL="20603" marR="206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extLst>
                  <a:ext uri="{0D108BD9-81ED-4DB2-BD59-A6C34878D82A}">
                    <a16:rowId xmlns:a16="http://schemas.microsoft.com/office/drawing/2014/main" val="1609327275"/>
                  </a:ext>
                </a:extLst>
              </a:tr>
              <a:tr h="395576">
                <a:tc>
                  <a:txBody>
                    <a:bodyPr/>
                    <a:lstStyle/>
                    <a:p>
                      <a:pPr algn="r" rtl="0" fontAlgn="b"/>
                      <a:r>
                        <a:rPr lang="en-US" sz="1800" dirty="0">
                          <a:effectLst/>
                          <a:latin typeface="Amasis MT Pro Light" panose="02040304050005020304" pitchFamily="18" charset="0"/>
                        </a:rPr>
                        <a:t>16.</a:t>
                      </a:r>
                      <a:endParaRPr lang="et-EE" sz="1800" dirty="0">
                        <a:effectLst/>
                        <a:latin typeface="Amasis MT Pro Light" panose="02040304050005020304" pitchFamily="18" charset="0"/>
                      </a:endParaRPr>
                    </a:p>
                  </a:txBody>
                  <a:tcPr marL="20603" marR="2060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rtl="0" fontAlgn="b"/>
                      <a:r>
                        <a:rPr lang="fi-FI" sz="1800" i="0" dirty="0">
                          <a:solidFill>
                            <a:srgbClr val="000000"/>
                          </a:solidFill>
                          <a:effectLst/>
                          <a:latin typeface="Amasis MT Pro Light" panose="02040304050005020304" pitchFamily="18" charset="0"/>
                        </a:rPr>
                        <a:t>Viia Tõrva valla koolidesse I astmetesse kogupäevakooli kontseptsioon.</a:t>
                      </a:r>
                      <a:br>
                        <a:rPr lang="fi-FI" sz="1800" i="0" dirty="0">
                          <a:solidFill>
                            <a:srgbClr val="000000"/>
                          </a:solidFill>
                          <a:effectLst/>
                          <a:latin typeface="Amasis MT Pro Light" panose="02040304050005020304" pitchFamily="18" charset="0"/>
                        </a:rPr>
                      </a:br>
                      <a:r>
                        <a:rPr lang="fi-FI" sz="1800" i="0" dirty="0">
                          <a:solidFill>
                            <a:srgbClr val="000000"/>
                          </a:solidFill>
                          <a:effectLst/>
                          <a:latin typeface="Amasis MT Pro Light" panose="02040304050005020304" pitchFamily="18" charset="0"/>
                        </a:rPr>
                        <a:t>Näitena Tallinna kogupäevakool: https://www.tallinn.ee/et/pelgulinna/kogupaevakool</a:t>
                      </a:r>
                      <a:br>
                        <a:rPr lang="fi-FI" sz="1800" i="0" dirty="0">
                          <a:solidFill>
                            <a:srgbClr val="000000"/>
                          </a:solidFill>
                          <a:effectLst/>
                          <a:latin typeface="Amasis MT Pro Light" panose="02040304050005020304" pitchFamily="18" charset="0"/>
                        </a:rPr>
                      </a:br>
                      <a:r>
                        <a:rPr lang="fi-FI" sz="1800" i="0" u="sng" dirty="0">
                          <a:solidFill>
                            <a:srgbClr val="1155CC"/>
                          </a:solidFill>
                          <a:effectLst/>
                          <a:latin typeface="Amasis MT Pro Light" panose="02040304050005020304" pitchFamily="18" charset="0"/>
                          <a:hlinkClick r:id="rId2"/>
                        </a:rPr>
                        <a:t>https://gakk.ee/kogupaevakool/</a:t>
                      </a:r>
                      <a:endParaRPr lang="fi-FI" sz="1800" dirty="0">
                        <a:effectLst/>
                        <a:latin typeface="Amasis MT Pro Light" panose="02040304050005020304" pitchFamily="18" charset="0"/>
                      </a:endParaRPr>
                    </a:p>
                  </a:txBody>
                  <a:tcPr marL="20603" marR="2060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31733125"/>
                  </a:ext>
                </a:extLst>
              </a:tr>
            </a:tbl>
          </a:graphicData>
        </a:graphic>
      </p:graphicFrame>
      <p:pic>
        <p:nvPicPr>
          <p:cNvPr id="6" name="Pilt 1">
            <a:extLst>
              <a:ext uri="{FF2B5EF4-FFF2-40B4-BE49-F238E27FC236}">
                <a16:creationId xmlns:a16="http://schemas.microsoft.com/office/drawing/2014/main" id="{9E5D8661-ABD8-0B71-A00E-6380F99D2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91919" y="302354"/>
            <a:ext cx="1168364" cy="1388334"/>
          </a:xfrm>
          <a:prstGeom prst="rect">
            <a:avLst/>
          </a:prstGeom>
          <a:noFill/>
        </p:spPr>
      </p:pic>
    </p:spTree>
    <p:extLst>
      <p:ext uri="{BB962C8B-B14F-4D97-AF65-F5344CB8AC3E}">
        <p14:creationId xmlns:p14="http://schemas.microsoft.com/office/powerpoint/2010/main" val="2886765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EF0AA8-4D64-4C53-B384-57D2EF382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95D802-4A85-1809-5CBD-FE35DD4CD11A}"/>
              </a:ext>
            </a:extLst>
          </p:cNvPr>
          <p:cNvSpPr>
            <a:spLocks noGrp="1"/>
          </p:cNvSpPr>
          <p:nvPr>
            <p:ph type="ctrTitle"/>
          </p:nvPr>
        </p:nvSpPr>
        <p:spPr>
          <a:xfrm>
            <a:off x="5799184" y="839537"/>
            <a:ext cx="6035040" cy="4394988"/>
          </a:xfrm>
        </p:spPr>
        <p:txBody>
          <a:bodyPr anchor="ctr">
            <a:normAutofit/>
          </a:bodyPr>
          <a:lstStyle/>
          <a:p>
            <a:r>
              <a:rPr lang="en-US" sz="4800" b="1" dirty="0">
                <a:latin typeface="Amasis MT Pro Light" panose="02040304050005020304" pitchFamily="18" charset="0"/>
              </a:rPr>
              <a:t>AITÄH! </a:t>
            </a:r>
            <a:br>
              <a:rPr lang="en-US" sz="4800" b="1" dirty="0">
                <a:latin typeface="Amasis MT Pro Light" panose="02040304050005020304" pitchFamily="18" charset="0"/>
              </a:rPr>
            </a:br>
            <a:endParaRPr lang="et-EE" sz="4800" b="1" dirty="0">
              <a:latin typeface="Amasis MT Pro Light" panose="02040304050005020304" pitchFamily="18" charset="0"/>
            </a:endParaRPr>
          </a:p>
        </p:txBody>
      </p:sp>
      <p:grpSp>
        <p:nvGrpSpPr>
          <p:cNvPr id="11" name="Group 10">
            <a:extLst>
              <a:ext uri="{FF2B5EF4-FFF2-40B4-BE49-F238E27FC236}">
                <a16:creationId xmlns:a16="http://schemas.microsoft.com/office/drawing/2014/main" id="{CAD19E66-9A79-42B6-9AA2-CC264BEC83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DE739263-30CB-4935-9D21-618840D57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3" name="Freeform 6">
              <a:extLst>
                <a:ext uri="{FF2B5EF4-FFF2-40B4-BE49-F238E27FC236}">
                  <a16:creationId xmlns:a16="http://schemas.microsoft.com/office/drawing/2014/main" id="{A18249B2-7974-4616-94C1-414335D0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4" name="Pilt 1">
            <a:extLst>
              <a:ext uri="{FF2B5EF4-FFF2-40B4-BE49-F238E27FC236}">
                <a16:creationId xmlns:a16="http://schemas.microsoft.com/office/drawing/2014/main" id="{3BA7D4E6-19DA-CD72-5FFF-5018AC499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1171" y="1348178"/>
            <a:ext cx="3503729" cy="4163381"/>
          </a:xfrm>
          <a:prstGeom prst="rect">
            <a:avLst/>
          </a:prstGeom>
          <a:noFill/>
        </p:spPr>
      </p:pic>
    </p:spTree>
    <p:extLst>
      <p:ext uri="{BB962C8B-B14F-4D97-AF65-F5344CB8AC3E}">
        <p14:creationId xmlns:p14="http://schemas.microsoft.com/office/powerpoint/2010/main" val="341270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CE34CF-C8B5-7FF8-7409-0056E7220BD5}"/>
              </a:ext>
            </a:extLst>
          </p:cNvPr>
          <p:cNvSpPr>
            <a:spLocks noGrp="1"/>
          </p:cNvSpPr>
          <p:nvPr>
            <p:ph type="ctrTitle"/>
          </p:nvPr>
        </p:nvSpPr>
        <p:spPr>
          <a:xfrm>
            <a:off x="1136428" y="1129214"/>
            <a:ext cx="7474172" cy="3871521"/>
          </a:xfrm>
        </p:spPr>
        <p:txBody>
          <a:bodyPr vert="horz" lIns="91440" tIns="45720" rIns="91440" bIns="45720" rtlCol="0" anchor="ctr">
            <a:normAutofit/>
          </a:bodyPr>
          <a:lstStyle/>
          <a:p>
            <a:pPr algn="l"/>
            <a:r>
              <a:rPr lang="en-US" sz="4800" b="1" dirty="0">
                <a:latin typeface="Amasis MT Pro Light" panose="02040304050005020304" pitchFamily="18" charset="0"/>
              </a:rPr>
              <a:t>Tõrva </a:t>
            </a:r>
            <a:r>
              <a:rPr lang="en-US" sz="4800" b="1" dirty="0" err="1">
                <a:latin typeface="Amasis MT Pro Light" panose="02040304050005020304" pitchFamily="18" charset="0"/>
              </a:rPr>
              <a:t>valla</a:t>
            </a:r>
            <a:r>
              <a:rPr lang="en-US" sz="4800" b="1" dirty="0">
                <a:latin typeface="Amasis MT Pro Light" panose="02040304050005020304" pitchFamily="18" charset="0"/>
              </a:rPr>
              <a:t> </a:t>
            </a:r>
            <a:r>
              <a:rPr lang="en-US" sz="4800" b="1" dirty="0" err="1">
                <a:latin typeface="Amasis MT Pro Light" panose="02040304050005020304" pitchFamily="18" charset="0"/>
              </a:rPr>
              <a:t>haridus</a:t>
            </a:r>
            <a:r>
              <a:rPr lang="en-US" sz="4800" b="1" dirty="0">
                <a:latin typeface="Amasis MT Pro Light" panose="02040304050005020304" pitchFamily="18" charset="0"/>
              </a:rPr>
              <a:t>- ja </a:t>
            </a:r>
            <a:r>
              <a:rPr lang="en-US" sz="4800" b="1" dirty="0" err="1">
                <a:latin typeface="Amasis MT Pro Light" panose="02040304050005020304" pitchFamily="18" charset="0"/>
              </a:rPr>
              <a:t>noortevaldkonna</a:t>
            </a:r>
            <a:r>
              <a:rPr lang="en-US" sz="4800" b="1" dirty="0">
                <a:latin typeface="Amasis MT Pro Light" panose="02040304050005020304" pitchFamily="18" charset="0"/>
              </a:rPr>
              <a:t> </a:t>
            </a:r>
            <a:r>
              <a:rPr lang="en-US" sz="4800" b="1" dirty="0" err="1">
                <a:latin typeface="Amasis MT Pro Light" panose="02040304050005020304" pitchFamily="18" charset="0"/>
              </a:rPr>
              <a:t>arengukava</a:t>
            </a:r>
            <a:r>
              <a:rPr lang="en-US" sz="4800" b="1" dirty="0">
                <a:latin typeface="Amasis MT Pro Light" panose="02040304050005020304" pitchFamily="18" charset="0"/>
              </a:rPr>
              <a:t> 2030 </a:t>
            </a:r>
            <a:r>
              <a:rPr lang="en-US" sz="4800" b="1" dirty="0" err="1">
                <a:latin typeface="Amasis MT Pro Light" panose="02040304050005020304" pitchFamily="18" charset="0"/>
              </a:rPr>
              <a:t>eelnõu</a:t>
            </a:r>
            <a:r>
              <a:rPr lang="en-US" sz="4800" b="1" dirty="0">
                <a:latin typeface="Amasis MT Pro Light" panose="02040304050005020304" pitchFamily="18" charset="0"/>
              </a:rPr>
              <a:t> </a:t>
            </a:r>
            <a:r>
              <a:rPr lang="en-US" sz="4800" b="1" dirty="0" err="1">
                <a:latin typeface="Amasis MT Pro Light" panose="02040304050005020304" pitchFamily="18" charset="0"/>
              </a:rPr>
              <a:t>ülevaade</a:t>
            </a:r>
            <a:br>
              <a:rPr lang="en-US" sz="1600" b="1" dirty="0"/>
            </a:br>
            <a:endParaRPr lang="en-US" sz="4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008D32E5-7C5F-DAF4-C1D7-F6B4A2080762}"/>
              </a:ext>
            </a:extLst>
          </p:cNvPr>
          <p:cNvSpPr>
            <a:spLocks noGrp="1"/>
          </p:cNvSpPr>
          <p:nvPr>
            <p:ph type="subTitle" idx="1"/>
          </p:nvPr>
        </p:nvSpPr>
        <p:spPr>
          <a:xfrm>
            <a:off x="1136428" y="4214948"/>
            <a:ext cx="6467868" cy="1069700"/>
          </a:xfrm>
        </p:spPr>
        <p:txBody>
          <a:bodyPr vert="horz" lIns="91440" tIns="45720" rIns="91440" bIns="45720" rtlCol="0" anchor="ctr">
            <a:normAutofit/>
          </a:bodyPr>
          <a:lstStyle/>
          <a:p>
            <a:pPr indent="-228600" algn="l">
              <a:buFont typeface="Arial" panose="020B0604020202020204" pitchFamily="34" charset="0"/>
              <a:buChar char="•"/>
            </a:pPr>
            <a:endParaRPr lang="en-US" b="1" dirty="0"/>
          </a:p>
          <a:p>
            <a:pPr indent="-228600" algn="l">
              <a:buFont typeface="Arial" panose="020B0604020202020204" pitchFamily="34" charset="0"/>
              <a:buChar char="•"/>
            </a:pPr>
            <a:endParaRPr lang="en-US" b="1"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36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lt 1" descr="Icon&#10;&#10;Description automatically generated">
            <a:extLst>
              <a:ext uri="{FF2B5EF4-FFF2-40B4-BE49-F238E27FC236}">
                <a16:creationId xmlns:a16="http://schemas.microsoft.com/office/drawing/2014/main" id="{79CBB7CD-7574-A0A8-8900-1D22C941C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04536" y="2857501"/>
            <a:ext cx="961899" cy="1142998"/>
          </a:xfrm>
          <a:prstGeom prst="rect">
            <a:avLst/>
          </a:prstGeom>
          <a:noFill/>
        </p:spPr>
      </p:pic>
    </p:spTree>
    <p:extLst>
      <p:ext uri="{BB962C8B-B14F-4D97-AF65-F5344CB8AC3E}">
        <p14:creationId xmlns:p14="http://schemas.microsoft.com/office/powerpoint/2010/main" val="291249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descr="Pilt, millel on kujutatud kaart&#10;&#10;Kirjeldus on genereeritud automaatselt">
            <a:extLst>
              <a:ext uri="{FF2B5EF4-FFF2-40B4-BE49-F238E27FC236}">
                <a16:creationId xmlns:a16="http://schemas.microsoft.com/office/drawing/2014/main" id="{007E5DFD-A0F2-46FE-EC4B-F733484AC4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588" y="-70168"/>
            <a:ext cx="6998335" cy="6998335"/>
          </a:xfrm>
          <a:prstGeom prst="rect">
            <a:avLst/>
          </a:prstGeom>
          <a:noFill/>
          <a:ln>
            <a:noFill/>
          </a:ln>
        </p:spPr>
      </p:pic>
      <p:pic>
        <p:nvPicPr>
          <p:cNvPr id="2" name="Pilt 1">
            <a:extLst>
              <a:ext uri="{FF2B5EF4-FFF2-40B4-BE49-F238E27FC236}">
                <a16:creationId xmlns:a16="http://schemas.microsoft.com/office/drawing/2014/main" id="{E7F46E5C-1DAC-459A-A4F7-52BE854AD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384283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BAD26C3-B729-AB90-EB4D-62274BAFA91D}"/>
              </a:ext>
            </a:extLst>
          </p:cNvPr>
          <p:cNvSpPr>
            <a:spLocks noGrp="1"/>
          </p:cNvSpPr>
          <p:nvPr>
            <p:ph type="title"/>
          </p:nvPr>
        </p:nvSpPr>
        <p:spPr>
          <a:xfrm>
            <a:off x="0" y="5682575"/>
            <a:ext cx="10515600" cy="406400"/>
          </a:xfrm>
        </p:spPr>
        <p:txBody>
          <a:bodyPr/>
          <a:lstStyle/>
          <a:p>
            <a:r>
              <a:rPr lang="et-EE" sz="1800" b="1" dirty="0">
                <a:solidFill>
                  <a:srgbClr val="2F5496"/>
                </a:solidFill>
                <a:effectLst/>
                <a:latin typeface="Amasis MT Pro Light" panose="02040304050005020304" pitchFamily="18" charset="0"/>
                <a:ea typeface="Calibri" panose="020F0502020204030204" pitchFamily="34" charset="0"/>
                <a:cs typeface="Times New Roman" panose="02020603050405020304" pitchFamily="18" charset="0"/>
              </a:rPr>
              <a:t>Tabel 1. Haridusasutustega asustusüksuste vahemaad (Regio veebikaart)</a:t>
            </a:r>
            <a:endParaRPr lang="et-EE" dirty="0"/>
          </a:p>
        </p:txBody>
      </p:sp>
      <p:pic>
        <p:nvPicPr>
          <p:cNvPr id="6" name="Pilt 5">
            <a:extLst>
              <a:ext uri="{FF2B5EF4-FFF2-40B4-BE49-F238E27FC236}">
                <a16:creationId xmlns:a16="http://schemas.microsoft.com/office/drawing/2014/main" id="{78A5A2B0-67D8-254C-89A9-F2411E04DE19}"/>
              </a:ext>
            </a:extLst>
          </p:cNvPr>
          <p:cNvPicPr>
            <a:picLocks noChangeAspect="1"/>
          </p:cNvPicPr>
          <p:nvPr/>
        </p:nvPicPr>
        <p:blipFill>
          <a:blip r:embed="rId2"/>
          <a:stretch>
            <a:fillRect/>
          </a:stretch>
        </p:blipFill>
        <p:spPr>
          <a:xfrm>
            <a:off x="92364" y="2126771"/>
            <a:ext cx="12192000" cy="3148249"/>
          </a:xfrm>
          <a:prstGeom prst="rect">
            <a:avLst/>
          </a:prstGeom>
        </p:spPr>
      </p:pic>
      <p:pic>
        <p:nvPicPr>
          <p:cNvPr id="3" name="Pilt 1">
            <a:extLst>
              <a:ext uri="{FF2B5EF4-FFF2-40B4-BE49-F238E27FC236}">
                <a16:creationId xmlns:a16="http://schemas.microsoft.com/office/drawing/2014/main" id="{611AC641-ADE5-D8E7-8D9D-36810145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366691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C2D5A420-B6E4-91EF-2378-3C00AA7D07DA}"/>
              </a:ext>
            </a:extLst>
          </p:cNvPr>
          <p:cNvPicPr>
            <a:picLocks noChangeAspect="1"/>
          </p:cNvPicPr>
          <p:nvPr/>
        </p:nvPicPr>
        <p:blipFill>
          <a:blip r:embed="rId2"/>
          <a:stretch>
            <a:fillRect/>
          </a:stretch>
        </p:blipFill>
        <p:spPr>
          <a:xfrm>
            <a:off x="-29353" y="1192672"/>
            <a:ext cx="12192000" cy="4472655"/>
          </a:xfrm>
          <a:prstGeom prst="rect">
            <a:avLst/>
          </a:prstGeom>
        </p:spPr>
      </p:pic>
      <p:sp>
        <p:nvSpPr>
          <p:cNvPr id="9" name="TextBox 8">
            <a:extLst>
              <a:ext uri="{FF2B5EF4-FFF2-40B4-BE49-F238E27FC236}">
                <a16:creationId xmlns:a16="http://schemas.microsoft.com/office/drawing/2014/main" id="{6A21A547-270F-E177-FA96-BDFC98FE33DF}"/>
              </a:ext>
            </a:extLst>
          </p:cNvPr>
          <p:cNvSpPr txBox="1"/>
          <p:nvPr/>
        </p:nvSpPr>
        <p:spPr>
          <a:xfrm>
            <a:off x="7551380" y="4886385"/>
            <a:ext cx="2581276" cy="400110"/>
          </a:xfrm>
          <a:prstGeom prst="rect">
            <a:avLst/>
          </a:prstGeom>
          <a:noFill/>
        </p:spPr>
        <p:txBody>
          <a:bodyPr wrap="square" rtlCol="0">
            <a:spAutoFit/>
          </a:bodyPr>
          <a:lstStyle/>
          <a:p>
            <a:r>
              <a:rPr lang="en-US" sz="2000" b="1" dirty="0">
                <a:solidFill>
                  <a:srgbClr val="FF0000"/>
                </a:solidFill>
              </a:rPr>
              <a:t>22/23 </a:t>
            </a:r>
            <a:r>
              <a:rPr lang="en-US" sz="2000" b="1" dirty="0" err="1">
                <a:solidFill>
                  <a:srgbClr val="FF0000"/>
                </a:solidFill>
              </a:rPr>
              <a:t>õppeaastal</a:t>
            </a:r>
            <a:endParaRPr lang="et-EE" sz="2000" b="1" dirty="0">
              <a:solidFill>
                <a:srgbClr val="FF0000"/>
              </a:solidFill>
            </a:endParaRPr>
          </a:p>
        </p:txBody>
      </p:sp>
      <p:sp>
        <p:nvSpPr>
          <p:cNvPr id="11" name="TextBox 10">
            <a:extLst>
              <a:ext uri="{FF2B5EF4-FFF2-40B4-BE49-F238E27FC236}">
                <a16:creationId xmlns:a16="http://schemas.microsoft.com/office/drawing/2014/main" id="{496DDEA7-20C5-7452-7293-1850A1F6666C}"/>
              </a:ext>
            </a:extLst>
          </p:cNvPr>
          <p:cNvSpPr txBox="1"/>
          <p:nvPr/>
        </p:nvSpPr>
        <p:spPr>
          <a:xfrm>
            <a:off x="5314172" y="4886385"/>
            <a:ext cx="752475" cy="400110"/>
          </a:xfrm>
          <a:prstGeom prst="rect">
            <a:avLst/>
          </a:prstGeom>
          <a:noFill/>
        </p:spPr>
        <p:txBody>
          <a:bodyPr wrap="square" rtlCol="0">
            <a:spAutoFit/>
          </a:bodyPr>
          <a:lstStyle/>
          <a:p>
            <a:r>
              <a:rPr lang="en-US" sz="2000" b="1" dirty="0">
                <a:solidFill>
                  <a:srgbClr val="FF0000"/>
                </a:solidFill>
              </a:rPr>
              <a:t>521</a:t>
            </a:r>
            <a:endParaRPr lang="et-EE" sz="2000" b="1" dirty="0">
              <a:solidFill>
                <a:srgbClr val="FF0000"/>
              </a:solidFill>
            </a:endParaRPr>
          </a:p>
        </p:txBody>
      </p:sp>
      <p:sp>
        <p:nvSpPr>
          <p:cNvPr id="12" name="TextBox 11">
            <a:extLst>
              <a:ext uri="{FF2B5EF4-FFF2-40B4-BE49-F238E27FC236}">
                <a16:creationId xmlns:a16="http://schemas.microsoft.com/office/drawing/2014/main" id="{D4AE5D49-3196-75F9-DF2D-8E4D7F45021F}"/>
              </a:ext>
            </a:extLst>
          </p:cNvPr>
          <p:cNvSpPr txBox="1"/>
          <p:nvPr/>
        </p:nvSpPr>
        <p:spPr>
          <a:xfrm>
            <a:off x="6705405" y="4886385"/>
            <a:ext cx="552450" cy="400110"/>
          </a:xfrm>
          <a:prstGeom prst="rect">
            <a:avLst/>
          </a:prstGeom>
          <a:noFill/>
        </p:spPr>
        <p:txBody>
          <a:bodyPr wrap="square" rtlCol="0">
            <a:spAutoFit/>
          </a:bodyPr>
          <a:lstStyle/>
          <a:p>
            <a:r>
              <a:rPr lang="en-US" sz="2000" b="1" dirty="0">
                <a:solidFill>
                  <a:srgbClr val="FF0000"/>
                </a:solidFill>
              </a:rPr>
              <a:t>74</a:t>
            </a:r>
            <a:endParaRPr lang="et-EE" sz="2000" b="1" dirty="0">
              <a:solidFill>
                <a:srgbClr val="FF0000"/>
              </a:solidFill>
            </a:endParaRPr>
          </a:p>
        </p:txBody>
      </p:sp>
      <p:pic>
        <p:nvPicPr>
          <p:cNvPr id="2" name="Pilt 1">
            <a:extLst>
              <a:ext uri="{FF2B5EF4-FFF2-40B4-BE49-F238E27FC236}">
                <a16:creationId xmlns:a16="http://schemas.microsoft.com/office/drawing/2014/main" id="{6DC80C59-6F13-7323-8778-12C3FD99D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73880" y="160547"/>
            <a:ext cx="1168364" cy="1388334"/>
          </a:xfrm>
          <a:prstGeom prst="rect">
            <a:avLst/>
          </a:prstGeom>
          <a:noFill/>
        </p:spPr>
      </p:pic>
    </p:spTree>
    <p:extLst>
      <p:ext uri="{BB962C8B-B14F-4D97-AF65-F5344CB8AC3E}">
        <p14:creationId xmlns:p14="http://schemas.microsoft.com/office/powerpoint/2010/main" val="197882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84F99520-FAB3-B1D8-F82E-B2915D4688AF}"/>
              </a:ext>
            </a:extLst>
          </p:cNvPr>
          <p:cNvPicPr>
            <a:picLocks noChangeAspect="1"/>
          </p:cNvPicPr>
          <p:nvPr/>
        </p:nvPicPr>
        <p:blipFill>
          <a:blip r:embed="rId2"/>
          <a:stretch>
            <a:fillRect/>
          </a:stretch>
        </p:blipFill>
        <p:spPr>
          <a:xfrm>
            <a:off x="0" y="1498532"/>
            <a:ext cx="12192000" cy="4465872"/>
          </a:xfrm>
          <a:prstGeom prst="rect">
            <a:avLst/>
          </a:prstGeom>
        </p:spPr>
      </p:pic>
      <p:sp>
        <p:nvSpPr>
          <p:cNvPr id="7" name="TextBox 6">
            <a:extLst>
              <a:ext uri="{FF2B5EF4-FFF2-40B4-BE49-F238E27FC236}">
                <a16:creationId xmlns:a16="http://schemas.microsoft.com/office/drawing/2014/main" id="{456A03FA-2F83-0167-76F1-C0BAE7175721}"/>
              </a:ext>
            </a:extLst>
          </p:cNvPr>
          <p:cNvSpPr txBox="1"/>
          <p:nvPr/>
        </p:nvSpPr>
        <p:spPr>
          <a:xfrm>
            <a:off x="2629094" y="3429000"/>
            <a:ext cx="552450" cy="400110"/>
          </a:xfrm>
          <a:prstGeom prst="rect">
            <a:avLst/>
          </a:prstGeom>
          <a:noFill/>
        </p:spPr>
        <p:txBody>
          <a:bodyPr wrap="square" rtlCol="0">
            <a:spAutoFit/>
          </a:bodyPr>
          <a:lstStyle/>
          <a:p>
            <a:r>
              <a:rPr lang="en-US" sz="2000" b="1" dirty="0">
                <a:solidFill>
                  <a:srgbClr val="FF0000"/>
                </a:solidFill>
              </a:rPr>
              <a:t>31</a:t>
            </a:r>
            <a:endParaRPr lang="et-EE" sz="2000" b="1" dirty="0">
              <a:solidFill>
                <a:srgbClr val="FF0000"/>
              </a:solidFill>
            </a:endParaRPr>
          </a:p>
        </p:txBody>
      </p:sp>
      <p:sp>
        <p:nvSpPr>
          <p:cNvPr id="8" name="TextBox 7">
            <a:extLst>
              <a:ext uri="{FF2B5EF4-FFF2-40B4-BE49-F238E27FC236}">
                <a16:creationId xmlns:a16="http://schemas.microsoft.com/office/drawing/2014/main" id="{A5559B0A-4DE1-47C3-82DA-B62D32ABCC06}"/>
              </a:ext>
            </a:extLst>
          </p:cNvPr>
          <p:cNvSpPr txBox="1"/>
          <p:nvPr/>
        </p:nvSpPr>
        <p:spPr>
          <a:xfrm>
            <a:off x="9447244" y="3452326"/>
            <a:ext cx="552450" cy="400110"/>
          </a:xfrm>
          <a:prstGeom prst="rect">
            <a:avLst/>
          </a:prstGeom>
          <a:noFill/>
        </p:spPr>
        <p:txBody>
          <a:bodyPr wrap="square" rtlCol="0">
            <a:spAutoFit/>
          </a:bodyPr>
          <a:lstStyle/>
          <a:p>
            <a:r>
              <a:rPr lang="en-US" sz="2000" b="1" dirty="0">
                <a:solidFill>
                  <a:srgbClr val="FF0000"/>
                </a:solidFill>
              </a:rPr>
              <a:t>9</a:t>
            </a:r>
            <a:endParaRPr lang="et-EE" sz="2000" b="1" dirty="0">
              <a:solidFill>
                <a:srgbClr val="FF0000"/>
              </a:solidFill>
            </a:endParaRPr>
          </a:p>
        </p:txBody>
      </p:sp>
      <p:sp>
        <p:nvSpPr>
          <p:cNvPr id="9" name="TextBox 8">
            <a:extLst>
              <a:ext uri="{FF2B5EF4-FFF2-40B4-BE49-F238E27FC236}">
                <a16:creationId xmlns:a16="http://schemas.microsoft.com/office/drawing/2014/main" id="{C61F6BA9-436E-5018-732B-0FE8DABD842F}"/>
              </a:ext>
            </a:extLst>
          </p:cNvPr>
          <p:cNvSpPr txBox="1"/>
          <p:nvPr/>
        </p:nvSpPr>
        <p:spPr>
          <a:xfrm>
            <a:off x="7134322" y="3331687"/>
            <a:ext cx="552450" cy="400110"/>
          </a:xfrm>
          <a:prstGeom prst="rect">
            <a:avLst/>
          </a:prstGeom>
          <a:noFill/>
        </p:spPr>
        <p:txBody>
          <a:bodyPr wrap="square" rtlCol="0">
            <a:spAutoFit/>
          </a:bodyPr>
          <a:lstStyle/>
          <a:p>
            <a:r>
              <a:rPr lang="en-US" sz="2000" b="1" dirty="0">
                <a:solidFill>
                  <a:srgbClr val="FF0000"/>
                </a:solidFill>
              </a:rPr>
              <a:t>47</a:t>
            </a:r>
            <a:endParaRPr lang="et-EE" sz="2000" b="1" dirty="0">
              <a:solidFill>
                <a:srgbClr val="FF0000"/>
              </a:solidFill>
            </a:endParaRPr>
          </a:p>
        </p:txBody>
      </p:sp>
      <p:sp>
        <p:nvSpPr>
          <p:cNvPr id="10" name="TextBox 9">
            <a:extLst>
              <a:ext uri="{FF2B5EF4-FFF2-40B4-BE49-F238E27FC236}">
                <a16:creationId xmlns:a16="http://schemas.microsoft.com/office/drawing/2014/main" id="{E416DF89-2EE0-113E-E0CD-49D3C2D0F296}"/>
              </a:ext>
            </a:extLst>
          </p:cNvPr>
          <p:cNvSpPr txBox="1"/>
          <p:nvPr/>
        </p:nvSpPr>
        <p:spPr>
          <a:xfrm>
            <a:off x="4821400" y="3331687"/>
            <a:ext cx="552450" cy="400110"/>
          </a:xfrm>
          <a:prstGeom prst="rect">
            <a:avLst/>
          </a:prstGeom>
          <a:noFill/>
        </p:spPr>
        <p:txBody>
          <a:bodyPr wrap="square" rtlCol="0">
            <a:spAutoFit/>
          </a:bodyPr>
          <a:lstStyle/>
          <a:p>
            <a:r>
              <a:rPr lang="en-US" sz="2000" b="1" dirty="0">
                <a:solidFill>
                  <a:srgbClr val="FF0000"/>
                </a:solidFill>
              </a:rPr>
              <a:t>33</a:t>
            </a:r>
            <a:endParaRPr lang="et-EE" sz="2000" b="1" dirty="0">
              <a:solidFill>
                <a:srgbClr val="FF0000"/>
              </a:solidFill>
            </a:endParaRPr>
          </a:p>
        </p:txBody>
      </p:sp>
      <p:sp>
        <p:nvSpPr>
          <p:cNvPr id="11" name="TextBox 10">
            <a:extLst>
              <a:ext uri="{FF2B5EF4-FFF2-40B4-BE49-F238E27FC236}">
                <a16:creationId xmlns:a16="http://schemas.microsoft.com/office/drawing/2014/main" id="{134122BA-5F5B-62AD-36D0-FA4B39401AF5}"/>
              </a:ext>
            </a:extLst>
          </p:cNvPr>
          <p:cNvSpPr txBox="1"/>
          <p:nvPr/>
        </p:nvSpPr>
        <p:spPr>
          <a:xfrm>
            <a:off x="11534775" y="1815581"/>
            <a:ext cx="685800" cy="400110"/>
          </a:xfrm>
          <a:prstGeom prst="rect">
            <a:avLst/>
          </a:prstGeom>
          <a:noFill/>
        </p:spPr>
        <p:txBody>
          <a:bodyPr wrap="square" rtlCol="0">
            <a:spAutoFit/>
          </a:bodyPr>
          <a:lstStyle/>
          <a:p>
            <a:r>
              <a:rPr lang="en-US" sz="2000" b="1" dirty="0">
                <a:solidFill>
                  <a:srgbClr val="FF0000"/>
                </a:solidFill>
              </a:rPr>
              <a:t>484</a:t>
            </a:r>
            <a:endParaRPr lang="et-EE" sz="2000" b="1" dirty="0">
              <a:solidFill>
                <a:srgbClr val="FF0000"/>
              </a:solidFill>
            </a:endParaRPr>
          </a:p>
        </p:txBody>
      </p:sp>
      <p:sp>
        <p:nvSpPr>
          <p:cNvPr id="12" name="TextBox 11">
            <a:extLst>
              <a:ext uri="{FF2B5EF4-FFF2-40B4-BE49-F238E27FC236}">
                <a16:creationId xmlns:a16="http://schemas.microsoft.com/office/drawing/2014/main" id="{552F8071-33D7-B804-5DC0-3B05E6BB19B3}"/>
              </a:ext>
            </a:extLst>
          </p:cNvPr>
          <p:cNvSpPr txBox="1"/>
          <p:nvPr/>
        </p:nvSpPr>
        <p:spPr>
          <a:xfrm>
            <a:off x="9447244" y="5159413"/>
            <a:ext cx="2581276" cy="400110"/>
          </a:xfrm>
          <a:prstGeom prst="rect">
            <a:avLst/>
          </a:prstGeom>
          <a:noFill/>
        </p:spPr>
        <p:txBody>
          <a:bodyPr wrap="square" rtlCol="0">
            <a:spAutoFit/>
          </a:bodyPr>
          <a:lstStyle/>
          <a:p>
            <a:r>
              <a:rPr lang="en-US" sz="2000" b="1" dirty="0">
                <a:solidFill>
                  <a:srgbClr val="FF0000"/>
                </a:solidFill>
              </a:rPr>
              <a:t>22/23 </a:t>
            </a:r>
            <a:r>
              <a:rPr lang="en-US" sz="2000" b="1" dirty="0" err="1">
                <a:solidFill>
                  <a:srgbClr val="FF0000"/>
                </a:solidFill>
              </a:rPr>
              <a:t>õppeaasta</a:t>
            </a:r>
            <a:endParaRPr lang="et-EE" sz="2000" b="1" dirty="0">
              <a:solidFill>
                <a:srgbClr val="FF0000"/>
              </a:solidFill>
            </a:endParaRPr>
          </a:p>
        </p:txBody>
      </p:sp>
      <p:pic>
        <p:nvPicPr>
          <p:cNvPr id="2" name="Pilt 1">
            <a:extLst>
              <a:ext uri="{FF2B5EF4-FFF2-40B4-BE49-F238E27FC236}">
                <a16:creationId xmlns:a16="http://schemas.microsoft.com/office/drawing/2014/main" id="{915CBBDE-00EC-C506-8587-7C222D68A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73880" y="160547"/>
            <a:ext cx="1168364" cy="1388334"/>
          </a:xfrm>
          <a:prstGeom prst="rect">
            <a:avLst/>
          </a:prstGeom>
          <a:noFill/>
        </p:spPr>
      </p:pic>
    </p:spTree>
    <p:extLst>
      <p:ext uri="{BB962C8B-B14F-4D97-AF65-F5344CB8AC3E}">
        <p14:creationId xmlns:p14="http://schemas.microsoft.com/office/powerpoint/2010/main" val="2635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EAEBBB57-2733-6759-BC9C-65F3DA6F15B1}"/>
              </a:ext>
            </a:extLst>
          </p:cNvPr>
          <p:cNvPicPr>
            <a:picLocks noChangeAspect="1"/>
          </p:cNvPicPr>
          <p:nvPr/>
        </p:nvPicPr>
        <p:blipFill>
          <a:blip r:embed="rId2"/>
          <a:stretch>
            <a:fillRect/>
          </a:stretch>
        </p:blipFill>
        <p:spPr>
          <a:xfrm>
            <a:off x="0" y="1480414"/>
            <a:ext cx="12192000" cy="4447290"/>
          </a:xfrm>
          <a:prstGeom prst="rect">
            <a:avLst/>
          </a:prstGeom>
        </p:spPr>
      </p:pic>
      <p:pic>
        <p:nvPicPr>
          <p:cNvPr id="2" name="Pilt 1">
            <a:extLst>
              <a:ext uri="{FF2B5EF4-FFF2-40B4-BE49-F238E27FC236}">
                <a16:creationId xmlns:a16="http://schemas.microsoft.com/office/drawing/2014/main" id="{AF6FB1E5-43E3-C87B-E051-2B148F803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83211" y="179208"/>
            <a:ext cx="1168364" cy="1388334"/>
          </a:xfrm>
          <a:prstGeom prst="rect">
            <a:avLst/>
          </a:prstGeom>
          <a:noFill/>
        </p:spPr>
      </p:pic>
    </p:spTree>
    <p:extLst>
      <p:ext uri="{BB962C8B-B14F-4D97-AF65-F5344CB8AC3E}">
        <p14:creationId xmlns:p14="http://schemas.microsoft.com/office/powerpoint/2010/main" val="517252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74a2a7-8a7a-4f23-9c15-99ffacc76100">
      <Terms xmlns="http://schemas.microsoft.com/office/infopath/2007/PartnerControls"/>
    </lcf76f155ced4ddcb4097134ff3c332f>
    <TaxCatchAll xmlns="7b6e56b3-91d3-47fd-8cd2-af0196636f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516FC73BEDA54B9533E210AA41973A" ma:contentTypeVersion="18" ma:contentTypeDescription="Create a new document." ma:contentTypeScope="" ma:versionID="17ebdbd2eef775d63cb14a9de4a1dbd5">
  <xsd:schema xmlns:xsd="http://www.w3.org/2001/XMLSchema" xmlns:xs="http://www.w3.org/2001/XMLSchema" xmlns:p="http://schemas.microsoft.com/office/2006/metadata/properties" xmlns:ns2="7e74a2a7-8a7a-4f23-9c15-99ffacc76100" xmlns:ns3="7b6e56b3-91d3-47fd-8cd2-af0196636f46" targetNamespace="http://schemas.microsoft.com/office/2006/metadata/properties" ma:root="true" ma:fieldsID="8b64995e2b9b71e4ca2325b86481439f" ns2:_="" ns3:_="">
    <xsd:import namespace="7e74a2a7-8a7a-4f23-9c15-99ffacc76100"/>
    <xsd:import namespace="7b6e56b3-91d3-47fd-8cd2-af0196636f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4a2a7-8a7a-4f23-9c15-99ffacc76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e7e1319-75c4-490e-96c4-c8a4839e3f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6e56b3-91d3-47fd-8cd2-af0196636f4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b1fcad4-45a7-469e-b7f8-0db16ac5e4d8}" ma:internalName="TaxCatchAll" ma:showField="CatchAllData" ma:web="7b6e56b3-91d3-47fd-8cd2-af0196636f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5B90E1-A087-45EE-ABFA-70AE1E34B93D}">
  <ds:schemaRefs>
    <ds:schemaRef ds:uri="http://schemas.microsoft.com/office/2006/metadata/properties"/>
    <ds:schemaRef ds:uri="http://schemas.microsoft.com/office/infopath/2007/PartnerControls"/>
    <ds:schemaRef ds:uri="7e74a2a7-8a7a-4f23-9c15-99ffacc76100"/>
    <ds:schemaRef ds:uri="7b6e56b3-91d3-47fd-8cd2-af0196636f46"/>
  </ds:schemaRefs>
</ds:datastoreItem>
</file>

<file path=customXml/itemProps2.xml><?xml version="1.0" encoding="utf-8"?>
<ds:datastoreItem xmlns:ds="http://schemas.openxmlformats.org/officeDocument/2006/customXml" ds:itemID="{62BF74C8-CC99-4139-8DB1-B1F2DADD02BF}">
  <ds:schemaRefs>
    <ds:schemaRef ds:uri="http://schemas.microsoft.com/sharepoint/v3/contenttype/forms"/>
  </ds:schemaRefs>
</ds:datastoreItem>
</file>

<file path=customXml/itemProps3.xml><?xml version="1.0" encoding="utf-8"?>
<ds:datastoreItem xmlns:ds="http://schemas.openxmlformats.org/officeDocument/2006/customXml" ds:itemID="{D859D9AE-95A1-4377-8D27-825E7491C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4a2a7-8a7a-4f23-9c15-99ffacc76100"/>
    <ds:schemaRef ds:uri="7b6e56b3-91d3-47fd-8cd2-af0196636f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5549</TotalTime>
  <Words>1930</Words>
  <Application>Microsoft Office PowerPoint</Application>
  <PresentationFormat>Widescreen</PresentationFormat>
  <Paragraphs>167</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Abadi</vt:lpstr>
      <vt:lpstr>Amasis MT Pro Light</vt:lpstr>
      <vt:lpstr>Arial</vt:lpstr>
      <vt:lpstr>Arial Black</vt:lpstr>
      <vt:lpstr>Calibri</vt:lpstr>
      <vt:lpstr>Calibri Light</vt:lpstr>
      <vt:lpstr>Houschka Rounded DemiBold</vt:lpstr>
      <vt:lpstr>Office Theme</vt:lpstr>
      <vt:lpstr>Tõrva valla haridus- ja noortevaldkonna arengukava 2030 eelnõu</vt:lpstr>
      <vt:lpstr>Protsessi kirjeldus</vt:lpstr>
      <vt:lpstr>Protsessi kirjeldus</vt:lpstr>
      <vt:lpstr>Tõrva valla haridus- ja noortevaldkonna arengukava 2030 eelnõu ülevaade </vt:lpstr>
      <vt:lpstr>PowerPoint Presentation</vt:lpstr>
      <vt:lpstr>Tabel 1. Haridusasutustega asustusüksuste vahemaad (Regio veebikaart)</vt:lpstr>
      <vt:lpstr>PowerPoint Presentation</vt:lpstr>
      <vt:lpstr>PowerPoint Presentation</vt:lpstr>
      <vt:lpstr>PowerPoint Presentation</vt:lpstr>
      <vt:lpstr>!</vt:lpstr>
      <vt:lpstr>PowerPoint Presentation</vt:lpstr>
      <vt:lpstr>PowerPoint Presentation</vt:lpstr>
      <vt:lpstr>OECD analüüs „Nutikas kahanemisega kohanemine Eestis: regionaalne valmistumine demograafiliseks muutusteks“ 02.2022</vt:lpstr>
      <vt:lpstr>Eesti haridusstrateegia 2035: Uued oskused ja oskuste parem kasutamine</vt:lpstr>
      <vt:lpstr>Eesti haridusstrateegia 2035: Õppimine kui koostöö ja õpetaja kui teejuht </vt:lpstr>
      <vt:lpstr>21. sajandi professionaalne areng</vt:lpstr>
      <vt:lpstr>PowerPoint Presentation</vt:lpstr>
      <vt:lpstr>Nüüdisaegse õpikäsituse indikaatorid</vt:lpstr>
      <vt:lpstr>PowerPoint Presentation</vt:lpstr>
      <vt:lpstr>Väljakutsed lähtuvalt hetkeolukorrast </vt:lpstr>
      <vt:lpstr>Visioon aastaks 2030 </vt:lpstr>
      <vt:lpstr>Strateegilised eesmärgid: </vt:lpstr>
      <vt:lpstr>PowerPoint Presentation</vt:lpstr>
      <vt:lpstr>PowerPoint Presentation</vt:lpstr>
      <vt:lpstr>PowerPoint Presentation</vt:lpstr>
      <vt:lpstr>PowerPoint Presentation</vt:lpstr>
      <vt:lpstr>PowerPoint Presentation</vt:lpstr>
      <vt:lpstr>PowerPoint Presentation</vt:lpstr>
      <vt:lpstr>Mõõdikud: </vt:lpstr>
      <vt:lpstr>Avalikul väljapanekul esitati 23 ettepanekut </vt:lpstr>
      <vt:lpstr>Avalikul väljapanekul esitatud ettepanekud  Hummuli Põhikool ja Hoolekogu (4 ettepankut)</vt:lpstr>
      <vt:lpstr>Avalikul väljapanekul esitatud ettepanekud  Ala Põhikooli õpetajad, õpilased ja lapsevanemad (2 ettepanekut)</vt:lpstr>
      <vt:lpstr>Avalikul väljapanekul esitatud ettepanekud  Riidaja Põhikooli lapsevanemad (1 ettepanek)</vt:lpstr>
      <vt:lpstr>Avalikul väljapanekul esitatud ettepanekud  Fraktsioon Valimisliit Ühtne Kogukond (16 ettepanekut)</vt:lpstr>
      <vt:lpstr>Avalikul väljapanekul esitatud ettepanekud  Fraktsioon Valimisliit Ühtne Kogukond</vt:lpstr>
      <vt:lpstr>Avalikul väljapanekul esitatud ettepanekud  Fraktsioon Valimisliit Ühtne Kogukond</vt:lpstr>
      <vt:lpstr>AITÄH!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Tõrva valla haridus- ja noortevaldkonna arengukava 2030 avalik arutelu</dc:title>
  <dc:creator>Helen Elias</dc:creator>
  <cp:lastModifiedBy>Helen Elias</cp:lastModifiedBy>
  <cp:revision>2</cp:revision>
  <dcterms:created xsi:type="dcterms:W3CDTF">2022-09-08T09:34:04Z</dcterms:created>
  <dcterms:modified xsi:type="dcterms:W3CDTF">2022-09-12T06:24:09Z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0x010100F0516FC73BEDA54B9533E210AA41973A</vt:lpwstr>
  </property>
</Properties>
</file>